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y="5143500" cx="9144000"/>
  <p:notesSz cx="6858000" cy="9144000"/>
  <p:embeddedFontLst>
    <p:embeddedFont>
      <p:font typeface="Arvo"/>
      <p:regular r:id="rId88"/>
      <p:bold r:id="rId89"/>
      <p:italic r:id="rId90"/>
      <p:boldItalic r:id="rId91"/>
    </p:embeddedFont>
    <p:embeddedFont>
      <p:font typeface="Roboto Condensed"/>
      <p:regular r:id="rId92"/>
      <p:bold r:id="rId93"/>
      <p:italic r:id="rId94"/>
      <p:boldItalic r:id="rId95"/>
    </p:embeddedFont>
    <p:embeddedFont>
      <p:font typeface="Roboto Condensed Light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3928A4F-A5B7-472A-830C-8C21495FC9C4}">
  <a:tblStyle styleId="{D3928A4F-A5B7-472A-830C-8C21495FC9C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D2756DA-F05A-4DBF-B636-3FAFA626C7B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3A1393F-0B98-4A11-8413-D0A878EE2065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Condensed-boldItalic.fntdata"/><Relationship Id="rId94" Type="http://schemas.openxmlformats.org/officeDocument/2006/relationships/font" Target="fonts/RobotoCondensed-italic.fntdata"/><Relationship Id="rId97" Type="http://schemas.openxmlformats.org/officeDocument/2006/relationships/font" Target="fonts/RobotoCondensedLight-bold.fntdata"/><Relationship Id="rId96" Type="http://schemas.openxmlformats.org/officeDocument/2006/relationships/font" Target="fonts/RobotoCondensedLight-regular.fntdata"/><Relationship Id="rId11" Type="http://schemas.openxmlformats.org/officeDocument/2006/relationships/slide" Target="slides/slide5.xml"/><Relationship Id="rId99" Type="http://schemas.openxmlformats.org/officeDocument/2006/relationships/font" Target="fonts/RobotoCondensedLight-boldItalic.fntdata"/><Relationship Id="rId10" Type="http://schemas.openxmlformats.org/officeDocument/2006/relationships/slide" Target="slides/slide4.xml"/><Relationship Id="rId98" Type="http://schemas.openxmlformats.org/officeDocument/2006/relationships/font" Target="fonts/RobotoCondensed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Arvo-boldItalic.fntdata"/><Relationship Id="rId90" Type="http://schemas.openxmlformats.org/officeDocument/2006/relationships/font" Target="fonts/Arvo-italic.fntdata"/><Relationship Id="rId93" Type="http://schemas.openxmlformats.org/officeDocument/2006/relationships/font" Target="fonts/RobotoCondensed-bold.fntdata"/><Relationship Id="rId92" Type="http://schemas.openxmlformats.org/officeDocument/2006/relationships/font" Target="fonts/RobotoCondense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Arvo-regular.fntdata"/><Relationship Id="rId87" Type="http://schemas.openxmlformats.org/officeDocument/2006/relationships/slide" Target="slides/slide81.xml"/><Relationship Id="rId89" Type="http://schemas.openxmlformats.org/officeDocument/2006/relationships/font" Target="fonts/Arvo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/>
              <a:t>Colla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1ee27fc76_4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1ee27fc76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1ee27fc76_4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1ee27fc76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1ee27fc76_4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1ee27fc76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1ee27fc76_4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1ee27fc76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f3d721f1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  <p:sp>
        <p:nvSpPr>
          <p:cNvPr id="241" name="Google Shape;241;g3f3d721f10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1ee27fc76_3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1ee27fc76_3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1ee27fc76_3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1ee27fc76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1ee27fc76_3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1ee27fc76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1ee27fc76_3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1ee27fc76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1ee27fc76_3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1ee27fc76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1ee27fc76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Colla</a:t>
            </a:r>
            <a:endParaRPr/>
          </a:p>
        </p:txBody>
      </p:sp>
      <p:sp>
        <p:nvSpPr>
          <p:cNvPr id="155" name="Google Shape;155;g41ee27fc76_0_1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1ee27fc76_3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1ee27fc76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1ee27fc76_3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1ee27fc76_3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Momia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1ee27fc76_3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1ee27fc76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Momia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1ee27fc76_3_1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1ee27fc76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1ee27fc76_3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1ee27fc76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1ee27fc76_3_4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1ee27fc76_3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f5a42bb41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f5a42bb4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36be99b17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36be99b1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1ee27fc76_3_1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1ee27fc76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1ee27fc76_3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1ee27fc76_3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1ee27fc76_2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1ee27fc7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1ee27fc76_3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1ee27fc76_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1ee27fc76_3_2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1ee27fc76_3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1ee27fc76_3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1ee27fc76_3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f3d721f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  <p:sp>
        <p:nvSpPr>
          <p:cNvPr id="378" name="Google Shape;378;g3f3d721f10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1ee27fc76_3_2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1ee27fc76_3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1ee27fc76_3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Colla</a:t>
            </a:r>
            <a:endParaRPr/>
          </a:p>
        </p:txBody>
      </p:sp>
      <p:sp>
        <p:nvSpPr>
          <p:cNvPr id="391" name="Google Shape;391;g41ee27fc76_3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1ee27fc76_3_2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1ee27fc76_3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1ee27fc76_3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1ee27fc76_3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1ee27fc76_3_3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1ee27fc76_3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1ee27fc76_3_3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1ee27fc76_3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  <p:sp>
        <p:nvSpPr>
          <p:cNvPr id="171" name="Google Shape;171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1ee27fc76_3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Colla</a:t>
            </a:r>
            <a:endParaRPr/>
          </a:p>
        </p:txBody>
      </p:sp>
      <p:sp>
        <p:nvSpPr>
          <p:cNvPr id="424" name="Google Shape;424;g41ee27fc76_3_3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f5a42bb41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f5a42bb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1ee27fc76_3_3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1ee27fc76_3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1ee27fc76_3_3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1ee27fc76_3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1ee27fc76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Mauro</a:t>
            </a:r>
            <a:endParaRPr/>
          </a:p>
        </p:txBody>
      </p:sp>
      <p:sp>
        <p:nvSpPr>
          <p:cNvPr id="451" name="Google Shape;451;g41ee27fc76_0_11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457" name="Google Shape;457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466" name="Google Shape;466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Mauro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483" name="Google Shape;483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Mauro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1ee27fc76_0_11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1ee27fc76_0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Colla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497" name="Google Shape;497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36be99b17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436be99b1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436be99b17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36be99b17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436be99b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g436be99b17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527" name="Google Shape;527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539" name="Google Shape;539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Mauro</a:t>
            </a:r>
            <a:endParaRPr/>
          </a:p>
        </p:txBody>
      </p:sp>
      <p:sp>
        <p:nvSpPr>
          <p:cNvPr id="546" name="Google Shape;546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554" name="Google Shape;554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41ee27fc76_3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Momia</a:t>
            </a:r>
            <a:endParaRPr/>
          </a:p>
        </p:txBody>
      </p:sp>
      <p:sp>
        <p:nvSpPr>
          <p:cNvPr id="568" name="Google Shape;568;g41ee27fc76_3_3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1ee27fc76_0_1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1ee27fc76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Colla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1ee27fc76_3_3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1ee27fc76_3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f5a42bb41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f5a42bb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f5a42bb41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f5a42bb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f5a42bb41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f5a42bb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f3d721f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Momia</a:t>
            </a:r>
            <a:endParaRPr/>
          </a:p>
        </p:txBody>
      </p:sp>
      <p:sp>
        <p:nvSpPr>
          <p:cNvPr id="598" name="Google Shape;598;g3f3d721f10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f3f0f92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  <p:sp>
        <p:nvSpPr>
          <p:cNvPr id="605" name="Google Shape;605;g3f3f0f9233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f3f0f92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  <p:sp>
        <p:nvSpPr>
          <p:cNvPr id="613" name="Google Shape;613;g3f3f0f9233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f3f0f92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Momia</a:t>
            </a:r>
            <a:endParaRPr/>
          </a:p>
        </p:txBody>
      </p:sp>
      <p:sp>
        <p:nvSpPr>
          <p:cNvPr id="622" name="Google Shape;622;g3f3f0f9233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633" name="Google Shape;633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645" name="Google Shape;645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1ee27fc76_2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1ee27fc76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657" name="Google Shape;657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664" name="Google Shape;664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674" name="Google Shape;674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f5a8da51a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f5a8da51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690" name="Google Shape;690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697" name="Google Shape;697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Mauro</a:t>
            </a:r>
            <a:endParaRPr/>
          </a:p>
        </p:txBody>
      </p:sp>
      <p:sp>
        <p:nvSpPr>
          <p:cNvPr id="703" name="Google Shape;703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710" name="Google Shape;710;p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Mauro</a:t>
            </a:r>
            <a:endParaRPr/>
          </a:p>
        </p:txBody>
      </p:sp>
      <p:sp>
        <p:nvSpPr>
          <p:cNvPr id="717" name="Google Shape;717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f3d721f1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Momia</a:t>
            </a:r>
            <a:endParaRPr/>
          </a:p>
        </p:txBody>
      </p:sp>
      <p:sp>
        <p:nvSpPr>
          <p:cNvPr id="724" name="Google Shape;724;g3f3d721f10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1ee27fc76_2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1ee27fc76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Colla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36be99b17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436be99b1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f79cf64f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f79cf64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f3d721f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Momia</a:t>
            </a:r>
            <a:endParaRPr/>
          </a:p>
        </p:txBody>
      </p:sp>
      <p:sp>
        <p:nvSpPr>
          <p:cNvPr id="203" name="Google Shape;203;g3f3d721f10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25" name="Google Shape;25;p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3"/>
            <p:cNvGrpSpPr/>
            <p:nvPr/>
          </p:nvGrpSpPr>
          <p:grpSpPr>
            <a:xfrm flipH="1" rot="10800000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flipH="1" rot="10800000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6" name="Google Shape;46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7" name="Google Shape;47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9" name="Google Shape;49;p4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50" name="Google Shape;50;p4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" name="Google Shape;60;p4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1" name="Google Shape;61;p4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62" name="Google Shape;62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5"/>
          <p:cNvGrpSpPr/>
          <p:nvPr/>
        </p:nvGrpSpPr>
        <p:grpSpPr>
          <a:xfrm>
            <a:off x="-4" y="41"/>
            <a:ext cx="7072430" cy="1327314"/>
            <a:chOff x="-4" y="41"/>
            <a:chExt cx="7072430" cy="1327314"/>
          </a:xfrm>
        </p:grpSpPr>
        <p:sp>
          <p:nvSpPr>
            <p:cNvPr id="65" name="Google Shape;65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6" name="Google Shape;66;p5"/>
            <p:cNvGrpSpPr/>
            <p:nvPr/>
          </p:nvGrpSpPr>
          <p:grpSpPr>
            <a:xfrm flipH="1" rot="10800000">
              <a:off x="3" y="41"/>
              <a:ext cx="6756168" cy="1327314"/>
              <a:chOff x="-2168138" y="330075"/>
              <a:chExt cx="8650663" cy="1699506"/>
            </a:xfrm>
          </p:grpSpPr>
          <p:sp>
            <p:nvSpPr>
              <p:cNvPr id="67" name="Google Shape;67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9" name="Google Shape;69;p5"/>
            <p:cNvGrpSpPr/>
            <p:nvPr/>
          </p:nvGrpSpPr>
          <p:grpSpPr>
            <a:xfrm flipH="1" rot="10800000">
              <a:off x="-4" y="381008"/>
              <a:ext cx="7072430" cy="771743"/>
              <a:chOff x="-9092084" y="330075"/>
              <a:chExt cx="15574609" cy="1699501"/>
            </a:xfrm>
          </p:grpSpPr>
          <p:sp>
            <p:nvSpPr>
              <p:cNvPr id="70" name="Google Shape;70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2" name="Google Shape;7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3" name="Google Shape;7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" name="Google Shape;7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5" name="Google Shape;7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" name="Google Shape;7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8" name="Google Shape;7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0" name="Google Shape;80;p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85" name="Google Shape;85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6" name="Google Shape;86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87" name="Google Shape;87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" name="Google Shape;89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0" name="Google Shape;90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" name="Google Shape;92;p6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93" name="Google Shape;93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2632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" name="Google Shape;94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5" name="Google Shape;95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" name="Google Shape;97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02" name="Google Shape;102;p7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03" name="Google Shape;103;p7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5" name="Google Shape;105;p7"/>
          <p:cNvGrpSpPr/>
          <p:nvPr/>
        </p:nvGrpSpPr>
        <p:grpSpPr>
          <a:xfrm flipH="1" rot="10800000">
            <a:off x="1" y="1090763"/>
            <a:ext cx="8847502" cy="2961974"/>
            <a:chOff x="-8178042" y="-4493254"/>
            <a:chExt cx="19483597" cy="6522736"/>
          </a:xfrm>
        </p:grpSpPr>
        <p:sp>
          <p:nvSpPr>
            <p:cNvPr id="106" name="Google Shape;106;p7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08" name="Google Shape;108;p7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09" name="Google Shape;109;p7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Google Shape;110;p7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111" name="Google Shape;111;p7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3" name="Google Shape;113;p7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b="1" i="0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1">
  <p:cSld name="TITLE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6" name="Google Shape;116;p8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17" name="Google Shape;117;p8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19" name="Google Shape;119;p8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120" name="Google Shape;120;p8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22" name="Google Shape;122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23" name="Google Shape;123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D26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" name="Google Shape;124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25" name="Google Shape;125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" name="Google Shape;127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0" name="Google Shape;130;p8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b="1" i="0" sz="3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1" name="Google Shape;131;p8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Font typeface="Roboto Condensed Light"/>
              <a:buNone/>
              <a:defRPr b="0" i="0" sz="20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2" name="Google Shape;132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35" name="Google Shape;135;p9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36" name="Google Shape;136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b="0" i="0" sz="2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42" name="Google Shape;142;p10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b="0" i="0" sz="2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0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18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i="0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b="0" i="0" sz="2400" u="none" cap="none" strike="noStrik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9.jpg"/><Relationship Id="rId4" Type="http://schemas.openxmlformats.org/officeDocument/2006/relationships/image" Target="../media/image6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://www.youtube.com/watch?v=m6IvwcjcxQc" TargetMode="External"/><Relationship Id="rId5" Type="http://schemas.openxmlformats.org/officeDocument/2006/relationships/image" Target="../media/image4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6.googleusercontent.com/naWiTKJI0xJOFJmQdf4zTSpAD3FyQKpB4kU7mBi_z9xSjfkXBqaa6-4bHhCxxojiwzT02lfbFD5EC0h0kWRHqqpogQiizAFIQSjcoVeb1YRKBnYmgE2WagEMa2C7-SQQRMXSz8YbQ24" id="150" name="Google Shape;15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352" y="1646301"/>
            <a:ext cx="571500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1"/>
          <p:cNvSpPr txBox="1"/>
          <p:nvPr/>
        </p:nvSpPr>
        <p:spPr>
          <a:xfrm>
            <a:off x="4066300" y="4245625"/>
            <a:ext cx="47841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Tesis de grado - Presentación final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425" y="3153575"/>
            <a:ext cx="1690975" cy="8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/>
              <a:t>Otras tecnologías</a:t>
            </a:r>
            <a:endParaRPr sz="3000"/>
          </a:p>
        </p:txBody>
      </p:sp>
      <p:sp>
        <p:nvSpPr>
          <p:cNvPr id="213" name="Google Shape;213;p20"/>
          <p:cNvSpPr txBox="1"/>
          <p:nvPr/>
        </p:nvSpPr>
        <p:spPr>
          <a:xfrm>
            <a:off x="888450" y="3045200"/>
            <a:ext cx="73671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LPWAN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325" y="1421575"/>
            <a:ext cx="1769600" cy="1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275" y="1599649"/>
            <a:ext cx="3832251" cy="12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chemeClr val="lt1"/>
                </a:solidFill>
              </a:rPr>
              <a:t>Otras tecnologías - Sigfox</a:t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b="9828" l="0" r="0" t="10592"/>
          <a:stretch/>
        </p:blipFill>
        <p:spPr>
          <a:xfrm>
            <a:off x="4822450" y="2335025"/>
            <a:ext cx="4076700" cy="18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75525"/>
            <a:ext cx="4496124" cy="219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/>
        </p:nvSpPr>
        <p:spPr>
          <a:xfrm>
            <a:off x="4648525" y="1612025"/>
            <a:ext cx="3650400" cy="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Compañía Francesa (2009)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Despliegue en más de 40 países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362100" y="3810200"/>
            <a:ext cx="40767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Frecuencias sub giga-hertz (ISM)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Alcance.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Área rural: 30 - 50 Kilómetros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Ciudad: 3 - 10 Kilometros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chemeClr val="lt1"/>
                </a:solidFill>
              </a:rPr>
              <a:t>Otras tecnologías - Narrow Band</a:t>
            </a:r>
            <a:endParaRPr/>
          </a:p>
        </p:txBody>
      </p:sp>
      <p:pic>
        <p:nvPicPr>
          <p:cNvPr id="230" name="Google Shape;2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25" y="3627482"/>
            <a:ext cx="4201200" cy="134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985" y="1354725"/>
            <a:ext cx="4702541" cy="20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 txBox="1"/>
          <p:nvPr/>
        </p:nvSpPr>
        <p:spPr>
          <a:xfrm>
            <a:off x="141625" y="1326275"/>
            <a:ext cx="42012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Porciones del espectro de telefonía celular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Red ya montada por los SP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9600 bps, canal 12,5 KHz de ancho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Máximos: 19200 bps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Baja latencia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000">
                <a:solidFill>
                  <a:schemeClr val="lt1"/>
                </a:solidFill>
              </a:rPr>
              <a:t>Otras tecnologías</a:t>
            </a:r>
            <a:endParaRPr/>
          </a:p>
        </p:txBody>
      </p:sp>
      <p:graphicFrame>
        <p:nvGraphicFramePr>
          <p:cNvPr id="238" name="Google Shape;238;p23"/>
          <p:cNvGraphicFramePr/>
          <p:nvPr/>
        </p:nvGraphicFramePr>
        <p:xfrm>
          <a:off x="389150" y="137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{D3928A4F-A5B7-472A-830C-8C21495FC9C4}</a:tableStyleId>
              </a:tblPr>
              <a:tblGrid>
                <a:gridCol w="1501825"/>
                <a:gridCol w="2368700"/>
                <a:gridCol w="1624575"/>
                <a:gridCol w="2248825"/>
              </a:tblGrid>
              <a:tr h="44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Tecnología</a:t>
                      </a:r>
                      <a:endParaRPr b="1" sz="1200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NB-IoT</a:t>
                      </a:r>
                      <a:endParaRPr b="1" sz="1800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Sigfox</a:t>
                      </a:r>
                      <a:endParaRPr b="1" sz="1800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LoRaWAN</a:t>
                      </a:r>
                      <a:endParaRPr b="1" sz="1800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Frecuencia (MHz)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Guarda de bandas del espectro LTE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Bandas sub giga-hertz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Bandas sub giga-hertz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Ancho de banda DL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KHz (sub-bandas de 15 KHz)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 KHz, 500 KHz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 KHz (Canales de 100 Hz en UL y de 600Hz en DL)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Ancho de banda UL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 tone o multitone (180 KHz)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125 KHz, 250 KHz, 500 KHz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 KHz (Canales de 100 Hz en UL y de 600Hz en DL)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Acceso múltiple DL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OFDMA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Chirp Spread Spectrum (CSS)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UNB/FHSS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Acceso múltiple UL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 tone (FDMA) o multitone (SC-FDMA)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Chirp Spread Spectrum (CSS)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UNB/FHSS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Pico de data rate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DL: 250 kbps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 single tone: 20 kbps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 multi toned: 250 kbps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0,3 kbps – 50 kbps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 bps en subida y 600 bps en bajada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ctrTitle"/>
          </p:nvPr>
        </p:nvSpPr>
        <p:spPr>
          <a:xfrm>
            <a:off x="477600" y="2911223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4800">
                <a:solidFill>
                  <a:srgbClr val="FF9900"/>
                </a:solidFill>
              </a:rPr>
              <a:t>LoRaWAN</a:t>
            </a:r>
            <a:endParaRPr b="1" i="0" sz="4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855025" y="-66800"/>
            <a:ext cx="567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"/>
              <a:buChar char="▰"/>
            </a:pPr>
            <a:r>
              <a:rPr lang="es-ES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Otras tecnologías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"/>
              <a:buChar char="▰"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LoRaWAN</a:t>
            </a:r>
            <a:endParaRPr b="1"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"/>
              <a:buChar char="▰"/>
            </a:pPr>
            <a:r>
              <a:rPr lang="es-ES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e implementación</a:t>
            </a:r>
            <a:endParaRPr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Pruebas y estudio de costos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Conclusiones</a:t>
            </a:r>
            <a:endParaRPr sz="2000"/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496675"/>
            <a:ext cx="422727" cy="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 - LoRaWAN</a:t>
            </a:r>
            <a:endParaRPr sz="3200"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750" y="1794700"/>
            <a:ext cx="6841186" cy="25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/>
        </p:nvSpPr>
        <p:spPr>
          <a:xfrm>
            <a:off x="704950" y="1363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4110475" y="3732625"/>
            <a:ext cx="683700" cy="450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FF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</a:t>
            </a:r>
            <a:endParaRPr sz="3200"/>
          </a:p>
        </p:txBody>
      </p:sp>
      <p:sp>
        <p:nvSpPr>
          <p:cNvPr id="259" name="Google Shape;259;p26"/>
          <p:cNvSpPr txBox="1"/>
          <p:nvPr/>
        </p:nvSpPr>
        <p:spPr>
          <a:xfrm>
            <a:off x="814275" y="1497800"/>
            <a:ext cx="72024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Modulación</a:t>
            </a: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 de señales de radiofrecuencia.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Patentado por Semtech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LPWAN - Grandes distancia con baja potencia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608550" y="384250"/>
            <a:ext cx="49725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 </a:t>
            </a:r>
            <a:endParaRPr sz="3200"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1175"/>
            <a:ext cx="5389455" cy="36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5652000" y="1311175"/>
            <a:ext cx="3318000" cy="30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Modulación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 chirp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Spreading factor (SF)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s-ES" sz="1600">
                <a:latin typeface="Calibri"/>
                <a:ea typeface="Calibri"/>
                <a:cs typeface="Calibri"/>
                <a:sym typeface="Calibri"/>
              </a:rPr>
              <a:t>↑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SF 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↑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Alcance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↓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Bitrate (velocidad de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transmisión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775" y="3755725"/>
            <a:ext cx="2607250" cy="5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666900" y="392575"/>
            <a:ext cx="5406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200">
                <a:solidFill>
                  <a:schemeClr val="lt1"/>
                </a:solidFill>
              </a:rPr>
              <a:t>LoRa </a:t>
            </a:r>
            <a:endParaRPr/>
          </a:p>
        </p:txBody>
      </p:sp>
      <p:pic>
        <p:nvPicPr>
          <p:cNvPr id="273" name="Google Shape;273;p28"/>
          <p:cNvPicPr preferRelativeResize="0"/>
          <p:nvPr/>
        </p:nvPicPr>
        <p:blipFill rotWithShape="1">
          <a:blip r:embed="rId3">
            <a:alphaModFix/>
          </a:blip>
          <a:srcRect b="48103" l="0" r="0" t="0"/>
          <a:stretch/>
        </p:blipFill>
        <p:spPr>
          <a:xfrm>
            <a:off x="183800" y="2096625"/>
            <a:ext cx="5275750" cy="23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>
            <a:off x="5607775" y="1483875"/>
            <a:ext cx="34761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Coding rate (CR)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Redundancia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k/n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■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k: bits de información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■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n: bits de datos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■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4/5, 4/6, 4/7, 4/8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7 &lt; SF &lt; 12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↑ SF  </a:t>
            </a: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↑ Consumo de batería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666900" y="392575"/>
            <a:ext cx="54060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solidFill>
                  <a:schemeClr val="lt1"/>
                </a:solidFill>
              </a:rPr>
              <a:t>LoRa </a:t>
            </a:r>
            <a:endParaRPr/>
          </a:p>
        </p:txBody>
      </p:sp>
      <p:sp>
        <p:nvSpPr>
          <p:cNvPr id="280" name="Google Shape;280;p29"/>
          <p:cNvSpPr txBox="1"/>
          <p:nvPr/>
        </p:nvSpPr>
        <p:spPr>
          <a:xfrm>
            <a:off x="6206275" y="1542850"/>
            <a:ext cx="23091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Distancia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SF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Ancho de Banda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Velocidad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Sensibilidad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50" y="1626658"/>
            <a:ext cx="5945526" cy="281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 txBox="1"/>
          <p:nvPr/>
        </p:nvSpPr>
        <p:spPr>
          <a:xfrm>
            <a:off x="523200" y="3713325"/>
            <a:ext cx="8097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400" u="none" cap="none" strike="noStrike">
                <a:solidFill>
                  <a:srgbClr val="000000"/>
                </a:solidFill>
              </a:rPr>
              <a:t>Mauro González</a:t>
            </a:r>
            <a:r>
              <a:rPr b="1" lang="es-ES"/>
              <a:t>                            </a:t>
            </a:r>
            <a:r>
              <a:rPr b="1" i="0" lang="es-ES" sz="1400" u="none" cap="none" strike="noStrike">
                <a:solidFill>
                  <a:srgbClr val="000000"/>
                </a:solidFill>
              </a:rPr>
              <a:t>Juan Collazo</a:t>
            </a:r>
            <a:r>
              <a:rPr b="1" lang="es-ES"/>
              <a:t>                                  </a:t>
            </a:r>
            <a:r>
              <a:rPr b="1" i="0" lang="es-ES" sz="1400" u="none" cap="none" strike="noStrike">
                <a:solidFill>
                  <a:srgbClr val="000000"/>
                </a:solidFill>
              </a:rPr>
              <a:t>Andrés Muracciole</a:t>
            </a:r>
            <a:endParaRPr b="1" i="0" sz="14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Ing. Electrónica                             Ing. Telecomunicaciones             </a:t>
            </a:r>
            <a:r>
              <a:rPr b="1" lang="es-ES">
                <a:solidFill>
                  <a:schemeClr val="dk1"/>
                </a:solidFill>
              </a:rPr>
              <a:t>Ing. Telecomunicaciones</a:t>
            </a:r>
            <a:endParaRPr b="1"/>
          </a:p>
        </p:txBody>
      </p:sp>
      <p:pic>
        <p:nvPicPr>
          <p:cNvPr id="158" name="Google Shape;158;p12"/>
          <p:cNvPicPr preferRelativeResize="0"/>
          <p:nvPr/>
        </p:nvPicPr>
        <p:blipFill rotWithShape="1">
          <a:blip r:embed="rId3">
            <a:alphaModFix/>
          </a:blip>
          <a:srcRect b="25834" l="14546" r="13938" t="4513"/>
          <a:stretch/>
        </p:blipFill>
        <p:spPr>
          <a:xfrm>
            <a:off x="3424700" y="1564725"/>
            <a:ext cx="1577700" cy="20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 txBox="1"/>
          <p:nvPr>
            <p:ph type="title"/>
          </p:nvPr>
        </p:nvSpPr>
        <p:spPr>
          <a:xfrm>
            <a:off x="583550" y="392575"/>
            <a:ext cx="5489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Miembros del grupo</a:t>
            </a:r>
            <a:endParaRPr sz="3200"/>
          </a:p>
        </p:txBody>
      </p:sp>
      <p:pic>
        <p:nvPicPr>
          <p:cNvPr id="160" name="Google Shape;1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050" y="1564725"/>
            <a:ext cx="1476959" cy="20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25" y="1564725"/>
            <a:ext cx="1682635" cy="2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LoRaWAN</a:t>
            </a:r>
            <a:endParaRPr sz="3200"/>
          </a:p>
        </p:txBody>
      </p:sp>
      <p:pic>
        <p:nvPicPr>
          <p:cNvPr id="287" name="Google Shape;2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25" y="1594625"/>
            <a:ext cx="5116150" cy="28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 txBox="1"/>
          <p:nvPr/>
        </p:nvSpPr>
        <p:spPr>
          <a:xfrm>
            <a:off x="5585975" y="1357300"/>
            <a:ext cx="32844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Arquitectura en estrella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Nodos - Concentrador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Arquitectura mesh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Concentradores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Cientos de nodos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Gateway/Concentrador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Servidor central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LoRaWAN - Clases de nodos</a:t>
            </a:r>
            <a:endParaRPr sz="3200"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25" y="1633925"/>
            <a:ext cx="5450876" cy="30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6072675" y="1097150"/>
            <a:ext cx="2897100" cy="27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Diferentes formas de funcionamiento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Elección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según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a implementar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Diferencia en consumo de energía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Compatibilidad con Gateways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LoRaWAN - Nodo Clase A</a:t>
            </a:r>
            <a:endParaRPr sz="3200"/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075" y="3395275"/>
            <a:ext cx="44386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258425" y="1408825"/>
            <a:ext cx="8211300" cy="18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Comunicación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 bidireccional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■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Nodo ↔ Concentrador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Mayor eficiencia en consumo de </a:t>
            </a: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energía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Permanencia en modo ‘sleep’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s-ES" sz="1600">
                <a:latin typeface="Calibri"/>
                <a:ea typeface="Calibri"/>
                <a:cs typeface="Calibri"/>
                <a:sym typeface="Calibri"/>
              </a:rPr>
              <a:t>Recepción luego de la transmisión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LoRaWAN - Nodo Clase C</a:t>
            </a:r>
            <a:endParaRPr sz="3200"/>
          </a:p>
        </p:txBody>
      </p:sp>
      <p:sp>
        <p:nvSpPr>
          <p:cNvPr id="308" name="Google Shape;308;p33"/>
          <p:cNvSpPr txBox="1"/>
          <p:nvPr/>
        </p:nvSpPr>
        <p:spPr>
          <a:xfrm>
            <a:off x="258425" y="1408825"/>
            <a:ext cx="62322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Estado permanente de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recepción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transmisión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No utiliza el modo ‘sleep’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No diseñado para el bajo consumo de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energía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Ventanas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transmisión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similar a clase 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025" y="3202550"/>
            <a:ext cx="5793076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LoRaWAN - Nodo Clase B</a:t>
            </a:r>
            <a:endParaRPr sz="3200"/>
          </a:p>
        </p:txBody>
      </p:sp>
      <p:sp>
        <p:nvSpPr>
          <p:cNvPr id="315" name="Google Shape;315;p34"/>
          <p:cNvSpPr txBox="1"/>
          <p:nvPr/>
        </p:nvSpPr>
        <p:spPr>
          <a:xfrm>
            <a:off x="258425" y="1408825"/>
            <a:ext cx="8211300" cy="1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Mejora de la clase 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Sincronización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 con concentrador mediante beacon (ventanas de recepción expandibles)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Funcionalidad de Roaming (itinerancia)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Ventana de 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recepción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 iniciada por el Gateway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Mensajes Multicast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Mayor consumo de 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energía</a:t>
            </a:r>
            <a:r>
              <a:rPr lang="es-ES">
                <a:latin typeface="Calibri"/>
                <a:ea typeface="Calibri"/>
                <a:cs typeface="Calibri"/>
                <a:sym typeface="Calibri"/>
              </a:rPr>
              <a:t> que la clase 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650" y="3208725"/>
            <a:ext cx="5493650" cy="18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LoRaWAN - Servidor </a:t>
            </a:r>
            <a:endParaRPr sz="3200"/>
          </a:p>
        </p:txBody>
      </p:sp>
      <p:pic>
        <p:nvPicPr>
          <p:cNvPr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9399" r="9220" t="24902"/>
          <a:stretch/>
        </p:blipFill>
        <p:spPr>
          <a:xfrm>
            <a:off x="1354650" y="3150175"/>
            <a:ext cx="5698824" cy="17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550" y="556600"/>
            <a:ext cx="1659125" cy="47403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5"/>
          <p:cNvSpPr txBox="1"/>
          <p:nvPr/>
        </p:nvSpPr>
        <p:spPr>
          <a:xfrm>
            <a:off x="570300" y="1484950"/>
            <a:ext cx="73818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e registran los nodos y Gateways de la red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Servidor de red y servidor de aplicaciones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 crean aplicaciones y nodos que pertenecen a la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aplicación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Lo que recibe el Gateway se envía a la aplicación correspondiente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Identificador de nodo y de aplicación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LoRaWAN - Servidor </a:t>
            </a:r>
            <a:endParaRPr sz="3200"/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550" y="556600"/>
            <a:ext cx="1659125" cy="47403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570300" y="1484950"/>
            <a:ext cx="7381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 Integra con otros servicios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25" y="2060675"/>
            <a:ext cx="7638646" cy="28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75" y="1874375"/>
            <a:ext cx="5949901" cy="31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/>
        </p:nvSpPr>
        <p:spPr>
          <a:xfrm>
            <a:off x="0" y="1307675"/>
            <a:ext cx="64731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800">
                <a:latin typeface="Calibri"/>
                <a:ea typeface="Calibri"/>
                <a:cs typeface="Calibri"/>
                <a:sym typeface="Calibri"/>
              </a:rPr>
              <a:t>Definición de ubicación para integración con TTNMapper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921" y="556596"/>
            <a:ext cx="1433025" cy="15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LoRaWAN - Servidor </a:t>
            </a:r>
            <a:endParaRPr sz="3200"/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550" y="556600"/>
            <a:ext cx="1659125" cy="474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LoRaWAN - Seguridad </a:t>
            </a:r>
            <a:endParaRPr sz="3200"/>
          </a:p>
        </p:txBody>
      </p:sp>
      <p:sp>
        <p:nvSpPr>
          <p:cNvPr id="347" name="Google Shape;347;p38"/>
          <p:cNvSpPr txBox="1"/>
          <p:nvPr/>
        </p:nvSpPr>
        <p:spPr>
          <a:xfrm>
            <a:off x="153650" y="1962225"/>
            <a:ext cx="3273900" cy="23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Tecnología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Inalámbrica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 in the Middle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Encriptación y cifrado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AES 128 - Advanced Encryption Standard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 b="8975" l="0" r="0" t="0"/>
          <a:stretch/>
        </p:blipFill>
        <p:spPr>
          <a:xfrm>
            <a:off x="3076375" y="1518650"/>
            <a:ext cx="5856150" cy="29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LoRaWAN - Seguridad </a:t>
            </a:r>
            <a:endParaRPr sz="3200"/>
          </a:p>
        </p:txBody>
      </p:sp>
      <p:sp>
        <p:nvSpPr>
          <p:cNvPr id="354" name="Google Shape;354;p39"/>
          <p:cNvSpPr txBox="1"/>
          <p:nvPr/>
        </p:nvSpPr>
        <p:spPr>
          <a:xfrm>
            <a:off x="366000" y="1463425"/>
            <a:ext cx="5470500" cy="3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Session Key (AppSKey)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Llave entre el nodo y la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destino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Necesaria para poder leer el mensaje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Encripta el Payload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mensaje encriptado +  el encabezado son encriptados por la 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NwkSKey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recibir el mensaje el camino es inverso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desencripta con la NwkSKey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lee el mensaje con la AppSKey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825" y="1302025"/>
            <a:ext cx="3230775" cy="32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Agenda</a:t>
            </a:r>
            <a:endParaRPr sz="3200"/>
          </a:p>
        </p:txBody>
      </p:sp>
      <p:sp>
        <p:nvSpPr>
          <p:cNvPr id="167" name="Google Shape;167;p13"/>
          <p:cNvSpPr txBox="1"/>
          <p:nvPr>
            <p:ph idx="4294967295" type="body"/>
          </p:nvPr>
        </p:nvSpPr>
        <p:spPr>
          <a:xfrm>
            <a:off x="1139575" y="2758675"/>
            <a:ext cx="6946800" cy="20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9800"/>
              </a:buClr>
              <a:buSzPts val="2600"/>
              <a:buFont typeface="Roboto Condensed"/>
              <a:buChar char="▰"/>
            </a:pPr>
            <a:r>
              <a:rPr lang="es-ES" sz="26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sz="26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600"/>
              <a:buChar char="▰"/>
            </a:pPr>
            <a:r>
              <a:rPr b="1" lang="es-ES" sz="2600">
                <a:solidFill>
                  <a:srgbClr val="FF9800"/>
                </a:solidFill>
              </a:rPr>
              <a:t>Otras tecnologías</a:t>
            </a:r>
            <a:endParaRPr b="1" sz="2600">
              <a:solidFill>
                <a:srgbClr val="FF9800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600"/>
              <a:buChar char="▰"/>
            </a:pPr>
            <a:r>
              <a:rPr b="1" lang="es-ES" sz="2600">
                <a:solidFill>
                  <a:srgbClr val="FF9800"/>
                </a:solidFill>
              </a:rPr>
              <a:t>LoRaWAN</a:t>
            </a:r>
            <a:endParaRPr b="1" sz="2600">
              <a:solidFill>
                <a:srgbClr val="FF9800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600"/>
              <a:buFont typeface="Roboto Condensed"/>
              <a:buChar char="▰"/>
            </a:pPr>
            <a:r>
              <a:rPr lang="es-ES" sz="26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e implementación</a:t>
            </a:r>
            <a:endParaRPr sz="26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600"/>
              <a:buChar char="▰"/>
            </a:pPr>
            <a:r>
              <a:rPr b="1" lang="es-ES" sz="2600">
                <a:solidFill>
                  <a:srgbClr val="FF9800"/>
                </a:solidFill>
              </a:rPr>
              <a:t>Pruebas y estudio de costos</a:t>
            </a:r>
            <a:endParaRPr b="1" sz="2600">
              <a:solidFill>
                <a:srgbClr val="FF9800"/>
              </a:solidFill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600"/>
              <a:buChar char="▰"/>
            </a:pPr>
            <a:r>
              <a:rPr b="1" lang="es-ES" sz="2600">
                <a:solidFill>
                  <a:srgbClr val="FF9800"/>
                </a:solidFill>
              </a:rPr>
              <a:t>Conclusiones</a:t>
            </a:r>
            <a:endParaRPr b="1" sz="2600">
              <a:solidFill>
                <a:srgbClr val="FF98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98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F98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t/>
            </a:r>
            <a:endParaRPr b="0" i="0" sz="2600" u="none" cap="none" strike="noStrik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t/>
            </a:r>
            <a:endParaRPr b="0" i="0" sz="2600" u="none" cap="none" strike="noStrik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68" name="Google Shape;1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496675"/>
            <a:ext cx="422727" cy="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LoRaWAN - Seguridad </a:t>
            </a:r>
            <a:endParaRPr sz="3200"/>
          </a:p>
        </p:txBody>
      </p:sp>
      <p:sp>
        <p:nvSpPr>
          <p:cNvPr id="361" name="Google Shape;361;p40"/>
          <p:cNvSpPr txBox="1"/>
          <p:nvPr/>
        </p:nvSpPr>
        <p:spPr>
          <a:xfrm>
            <a:off x="387400" y="1409625"/>
            <a:ext cx="8048700" cy="31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s-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Session Key (NwkSKey)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Llave a nivel de red, entre el nodo y el servidor central.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Chequear integridad del mensaje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Leer el encabezado del mensaje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Origen y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destino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se puede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Leer el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mensaje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precisa la clave de aplicación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type="title"/>
          </p:nvPr>
        </p:nvSpPr>
        <p:spPr>
          <a:xfrm>
            <a:off x="548775" y="392575"/>
            <a:ext cx="55239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Seguridad</a:t>
            </a:r>
            <a:r>
              <a:rPr lang="es-ES" sz="3200"/>
              <a:t> - </a:t>
            </a:r>
            <a:r>
              <a:rPr lang="es-ES" sz="3200"/>
              <a:t>Activación</a:t>
            </a:r>
            <a:r>
              <a:rPr lang="es-ES" sz="3200"/>
              <a:t> de llaves </a:t>
            </a:r>
            <a:endParaRPr sz="3200"/>
          </a:p>
        </p:txBody>
      </p:sp>
      <p:sp>
        <p:nvSpPr>
          <p:cNvPr id="367" name="Google Shape;367;p41"/>
          <p:cNvSpPr txBox="1"/>
          <p:nvPr/>
        </p:nvSpPr>
        <p:spPr>
          <a:xfrm>
            <a:off x="193700" y="1377350"/>
            <a:ext cx="7198800" cy="3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 u="sng">
                <a:latin typeface="Calibri"/>
                <a:ea typeface="Calibri"/>
                <a:cs typeface="Calibri"/>
                <a:sym typeface="Calibri"/>
              </a:rPr>
              <a:t>ABP - </a:t>
            </a:r>
            <a:r>
              <a:rPr b="1" lang="es-ES" sz="2400" u="sng">
                <a:latin typeface="Calibri"/>
                <a:ea typeface="Calibri"/>
                <a:cs typeface="Calibri"/>
                <a:sym typeface="Calibri"/>
              </a:rPr>
              <a:t>Activation</a:t>
            </a:r>
            <a:r>
              <a:rPr b="1" lang="es-ES" sz="2400" u="sng">
                <a:latin typeface="Calibri"/>
                <a:ea typeface="Calibri"/>
                <a:cs typeface="Calibri"/>
                <a:sym typeface="Calibri"/>
              </a:rPr>
              <a:t> By Personalization</a:t>
            </a:r>
            <a:r>
              <a:rPr lang="es-ES" sz="2400" u="sng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Activación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manual de las claves de seguridad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DevAddr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NwKSKey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AppSKey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Configuración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en nodo y en servidor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75" y="3266225"/>
            <a:ext cx="7623650" cy="14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type="title"/>
          </p:nvPr>
        </p:nvSpPr>
        <p:spPr>
          <a:xfrm>
            <a:off x="548775" y="392575"/>
            <a:ext cx="55239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Seguridad - Activación de llaves </a:t>
            </a:r>
            <a:endParaRPr sz="3200"/>
          </a:p>
        </p:txBody>
      </p:sp>
      <p:sp>
        <p:nvSpPr>
          <p:cNvPr id="374" name="Google Shape;374;p42"/>
          <p:cNvSpPr txBox="1"/>
          <p:nvPr/>
        </p:nvSpPr>
        <p:spPr>
          <a:xfrm>
            <a:off x="107600" y="1388100"/>
            <a:ext cx="7457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OTAA - </a:t>
            </a:r>
            <a:r>
              <a:rPr b="1" lang="es-E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the Air Activation</a:t>
            </a:r>
            <a:endParaRPr b="1"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Negociación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automática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claves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 escalabilidad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75" name="Google Shape;3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00" y="2368100"/>
            <a:ext cx="6583650" cy="25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>
            <p:ph type="ctrTitle"/>
          </p:nvPr>
        </p:nvSpPr>
        <p:spPr>
          <a:xfrm>
            <a:off x="343275" y="3552500"/>
            <a:ext cx="441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4800">
                <a:solidFill>
                  <a:srgbClr val="FF9900"/>
                </a:solidFill>
              </a:rPr>
              <a:t>Hardware e implementación</a:t>
            </a:r>
            <a:endParaRPr b="1" i="0" sz="4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1" name="Google Shape;381;p43"/>
          <p:cNvSpPr txBox="1"/>
          <p:nvPr/>
        </p:nvSpPr>
        <p:spPr>
          <a:xfrm>
            <a:off x="855025" y="-66800"/>
            <a:ext cx="567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"/>
              <a:buChar char="▰"/>
            </a:pPr>
            <a:r>
              <a:rPr lang="es-ES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Otras tecnologías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LoRaWAN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"/>
              <a:buChar char="▰"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e implementación</a:t>
            </a:r>
            <a:endParaRPr b="1"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Pruebas y estudio de costos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Conclusiones</a:t>
            </a:r>
            <a:endParaRPr sz="2000"/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496675"/>
            <a:ext cx="422727" cy="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Red a implementar</a:t>
            </a:r>
            <a:endParaRPr sz="3200"/>
          </a:p>
        </p:txBody>
      </p:sp>
      <p:pic>
        <p:nvPicPr>
          <p:cNvPr id="388" name="Google Shape;3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675" y="1328375"/>
            <a:ext cx="6397700" cy="35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</a:t>
            </a:r>
            <a:endParaRPr b="1" i="0" sz="36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94" name="Google Shape;394;p45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</a:pPr>
            <a:r>
              <a:rPr lang="es-ES" sz="2400"/>
              <a:t>Gateway</a:t>
            </a:r>
            <a:endParaRPr b="0" i="0" sz="2400" u="none" cap="none" strike="noStrike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Gateway</a:t>
            </a:r>
            <a:endParaRPr sz="3200"/>
          </a:p>
        </p:txBody>
      </p:sp>
      <p:pic>
        <p:nvPicPr>
          <p:cNvPr id="400" name="Google Shape;4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25" y="1371375"/>
            <a:ext cx="5714182" cy="24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6"/>
          <p:cNvSpPr txBox="1"/>
          <p:nvPr/>
        </p:nvSpPr>
        <p:spPr>
          <a:xfrm>
            <a:off x="900375" y="3819975"/>
            <a:ext cx="64383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Enlace entre los nodos y el servidor central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Comunicación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LoRa con nodos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Comunicación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IP con el servidor central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RAK831 + Host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Gateway</a:t>
            </a:r>
            <a:endParaRPr sz="3200"/>
          </a:p>
        </p:txBody>
      </p:sp>
      <p:pic>
        <p:nvPicPr>
          <p:cNvPr id="407" name="Google Shape;4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828225" y="2840750"/>
            <a:ext cx="3598975" cy="22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7"/>
          <p:cNvSpPr txBox="1"/>
          <p:nvPr/>
        </p:nvSpPr>
        <p:spPr>
          <a:xfrm>
            <a:off x="814275" y="1417313"/>
            <a:ext cx="61980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 u="sng">
                <a:latin typeface="Calibri"/>
                <a:ea typeface="Calibri"/>
                <a:cs typeface="Calibri"/>
                <a:sym typeface="Calibri"/>
              </a:rPr>
              <a:t>RAK831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Modulo fabricado por RAK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wireless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Basado en chip SX1301 (Semtech)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Necesita de un Host para su funcionamiento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Gateway</a:t>
            </a:r>
            <a:endParaRPr sz="3200"/>
          </a:p>
        </p:txBody>
      </p:sp>
      <p:sp>
        <p:nvSpPr>
          <p:cNvPr id="414" name="Google Shape;414;p48"/>
          <p:cNvSpPr txBox="1"/>
          <p:nvPr/>
        </p:nvSpPr>
        <p:spPr>
          <a:xfrm>
            <a:off x="814275" y="1409625"/>
            <a:ext cx="37578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 PI (host)</a:t>
            </a:r>
            <a:endParaRPr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 PC con sistema operativo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serial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Conecta RAK831 hacia la red IP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Contiene la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configuración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el RAK831 y la 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servidor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 sobre Raspbian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875" y="1466487"/>
            <a:ext cx="3559644" cy="28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575" y="1773700"/>
            <a:ext cx="4727450" cy="31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Gateway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"/>
          <p:cNvSpPr txBox="1"/>
          <p:nvPr>
            <p:ph type="ctrTitle"/>
          </p:nvPr>
        </p:nvSpPr>
        <p:spPr>
          <a:xfrm>
            <a:off x="477600" y="3245223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4800">
                <a:solidFill>
                  <a:srgbClr val="FF9900"/>
                </a:solidFill>
              </a:rPr>
              <a:t>Introducción</a:t>
            </a:r>
            <a:endParaRPr b="1" i="0" sz="4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855025" y="-66800"/>
            <a:ext cx="567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"/>
              <a:buChar char="▰"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b="1"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Otras tecnologías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LoRaWAN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"/>
              <a:buChar char="▰"/>
            </a:pPr>
            <a:r>
              <a:rPr lang="es-ES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e implementación</a:t>
            </a:r>
            <a:endParaRPr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Pruebas y estudio de costos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Conclusiones</a:t>
            </a:r>
            <a:endParaRPr sz="2000"/>
          </a:p>
        </p:txBody>
      </p:sp>
      <p:pic>
        <p:nvPicPr>
          <p:cNvPr id="175" name="Google Shape;1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496675"/>
            <a:ext cx="422727" cy="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3600"/>
              <a:t>Software</a:t>
            </a:r>
            <a:endParaRPr b="1" i="0" sz="36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27" name="Google Shape;427;p50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</a:pPr>
            <a:r>
              <a:rPr lang="es-ES" sz="2400"/>
              <a:t>Gateway</a:t>
            </a:r>
            <a:endParaRPr b="0" i="0" sz="2400" u="none" cap="none" strike="noStrike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75" y="1546125"/>
            <a:ext cx="8346350" cy="27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200">
                <a:solidFill>
                  <a:schemeClr val="lt1"/>
                </a:solidFill>
              </a:rPr>
              <a:t>Gateway </a:t>
            </a:r>
            <a:r>
              <a:rPr lang="es-ES" sz="3200">
                <a:solidFill>
                  <a:schemeClr val="lt1"/>
                </a:solidFill>
              </a:rPr>
              <a:t>- Servidor TTN</a:t>
            </a:r>
            <a:endParaRPr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Gateway - Software</a:t>
            </a:r>
            <a:endParaRPr sz="3200"/>
          </a:p>
        </p:txBody>
      </p:sp>
      <p:sp>
        <p:nvSpPr>
          <p:cNvPr id="439" name="Google Shape;439;p52"/>
          <p:cNvSpPr txBox="1"/>
          <p:nvPr/>
        </p:nvSpPr>
        <p:spPr>
          <a:xfrm>
            <a:off x="538025" y="1646350"/>
            <a:ext cx="6531600" cy="28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Raspbian - Sistema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operativo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para Raspberry PI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Librerías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de github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Configuración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de RAK831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Configuración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conexión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con TTN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Configuración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servidor TTN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	</a:t>
            </a:r>
            <a:endParaRPr sz="1800"/>
          </a:p>
        </p:txBody>
      </p:sp>
      <p:pic>
        <p:nvPicPr>
          <p:cNvPr id="440" name="Google Shape;4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925" y="1441900"/>
            <a:ext cx="1241525" cy="13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925" y="2939325"/>
            <a:ext cx="1241525" cy="1113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/>
          <p:nvPr/>
        </p:nvSpPr>
        <p:spPr>
          <a:xfrm>
            <a:off x="344475" y="1484950"/>
            <a:ext cx="61980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800">
                <a:latin typeface="Calibri"/>
                <a:ea typeface="Calibri"/>
                <a:cs typeface="Calibri"/>
                <a:sym typeface="Calibri"/>
              </a:rPr>
              <a:t>Configuración</a:t>
            </a:r>
            <a:r>
              <a:rPr i="1" lang="es-ES" sz="1800">
                <a:latin typeface="Calibri"/>
                <a:ea typeface="Calibri"/>
                <a:cs typeface="Calibri"/>
                <a:sym typeface="Calibri"/>
              </a:rPr>
              <a:t> Raspberry PI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Gateway - Software</a:t>
            </a:r>
            <a:endParaRPr sz="3200"/>
          </a:p>
        </p:txBody>
      </p:sp>
      <p:pic>
        <p:nvPicPr>
          <p:cNvPr id="448" name="Google Shape;4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900" y="2001550"/>
            <a:ext cx="5062725" cy="28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</a:t>
            </a:r>
            <a:endParaRPr b="1" i="0" sz="36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4" name="Google Shape;454;p54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</a:pPr>
            <a:r>
              <a:rPr b="0" i="0" lang="es-ES" sz="24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END POINT Prototipo 1</a:t>
            </a:r>
            <a:endParaRPr b="0" i="0" sz="2400" u="none" cap="none" strike="noStrike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END POINT Prototipo 1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60" name="Google Shape;460;p5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3410" l="0" r="2486" t="3419"/>
          <a:stretch/>
        </p:blipFill>
        <p:spPr>
          <a:xfrm>
            <a:off x="141825" y="1530800"/>
            <a:ext cx="3325200" cy="18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 txBox="1"/>
          <p:nvPr/>
        </p:nvSpPr>
        <p:spPr>
          <a:xfrm>
            <a:off x="3903353" y="958467"/>
            <a:ext cx="3325091" cy="27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b="1" i="0" lang="es-ES" sz="2400" u="none" cap="none" strike="noStrik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ARDUINO PRO MINI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t/>
            </a:r>
            <a:endParaRPr b="0" i="0" sz="2000" u="none" cap="none" strike="noStrik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i="0" lang="es-ES" sz="2000" u="none" cap="none" strike="noStrike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8 MHz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i="0" lang="es-ES" sz="2000" u="none" cap="none" strike="noStrike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3.3V</a:t>
            </a:r>
            <a:endParaRPr i="0" sz="2000" u="none" cap="none" strike="noStrike">
              <a:solidFill>
                <a:srgbClr val="2632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5300" y="3534800"/>
            <a:ext cx="1485925" cy="14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/>
          <p:nvPr/>
        </p:nvSpPr>
        <p:spPr>
          <a:xfrm>
            <a:off x="3837180" y="2960680"/>
            <a:ext cx="2948400" cy="20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b="1" i="0" lang="es-ES" sz="2400" u="none" cap="none" strike="noStrik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FTDI FT232RL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t/>
            </a:r>
            <a:endParaRPr b="0" i="0" sz="2000" u="none" cap="none" strike="noStrik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i="0" lang="es-ES" sz="2000" u="none" cap="none" strike="noStrike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3.3V</a:t>
            </a:r>
            <a:endParaRPr i="0" sz="2000" u="none" cap="none" strike="noStrike">
              <a:solidFill>
                <a:srgbClr val="2632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END POINT Prototipo 1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69" name="Google Shape;469;p5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88" y="3232883"/>
            <a:ext cx="4748213" cy="163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6"/>
          <p:cNvPicPr preferRelativeResize="0"/>
          <p:nvPr/>
        </p:nvPicPr>
        <p:blipFill rotWithShape="1">
          <a:blip r:embed="rId4">
            <a:alphaModFix/>
          </a:blip>
          <a:srcRect b="12566" l="26675" r="0" t="7127"/>
          <a:stretch/>
        </p:blipFill>
        <p:spPr>
          <a:xfrm>
            <a:off x="1784599" y="1491075"/>
            <a:ext cx="1739203" cy="16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6"/>
          <p:cNvSpPr txBox="1"/>
          <p:nvPr/>
        </p:nvSpPr>
        <p:spPr>
          <a:xfrm>
            <a:off x="5170925" y="1334825"/>
            <a:ext cx="33252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ANTENA HELICOIDAL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t/>
            </a:r>
            <a:endParaRPr sz="20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lang="es-ES" sz="2000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915 Mhz</a:t>
            </a:r>
            <a:endParaRPr b="1" sz="2400">
              <a:solidFill>
                <a:srgbClr val="FF98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t/>
            </a:r>
            <a:endParaRPr b="1"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b="1" i="0" lang="es-ES" sz="2400" u="none" cap="none" strike="noStrik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RFM-95W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t/>
            </a:r>
            <a:endParaRPr b="0" i="0" sz="2000" u="none" cap="none" strike="noStrik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i="0" lang="es-ES" sz="2000" u="none" cap="none" strike="noStrike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Módulo de transmisión LoRa</a:t>
            </a:r>
            <a:endParaRPr i="0" sz="2000" u="none" cap="none" strike="noStrike">
              <a:solidFill>
                <a:srgbClr val="2632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6878" y="2245921"/>
            <a:ext cx="2897579" cy="289757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END POINT Prototipo 1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8" name="Google Shape;478;p57"/>
          <p:cNvSpPr txBox="1"/>
          <p:nvPr>
            <p:ph idx="4294967295" type="body"/>
          </p:nvPr>
        </p:nvSpPr>
        <p:spPr>
          <a:xfrm>
            <a:off x="275422" y="1709585"/>
            <a:ext cx="3324225" cy="269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b="1" i="0" lang="es-ES" sz="2400" u="none" cap="none" strike="noStrik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SENSORES</a:t>
            </a:r>
            <a:endParaRPr b="1" i="0" sz="2400" u="none" cap="none" strike="noStrike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t/>
            </a:r>
            <a:endParaRPr b="0" i="0" sz="2000" u="none" cap="none" strike="noStrik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i="0" lang="es-ES" sz="2000" u="none" cap="none" strike="noStrike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Sensores digitales de luz, humedad, presión </a:t>
            </a:r>
            <a:r>
              <a:rPr lang="es-ES" sz="2000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i="0" lang="es-ES" sz="2000" u="none" cap="none" strike="noStrike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 temperatura</a:t>
            </a:r>
            <a:endParaRPr i="0" sz="2000" u="none" cap="none" strike="noStrike">
              <a:solidFill>
                <a:srgbClr val="2632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036" y="1902773"/>
            <a:ext cx="2217964" cy="221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1506" y="1432881"/>
            <a:ext cx="1866120" cy="1626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END POINT Prototipo 1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6" name="Google Shape;486;p58"/>
          <p:cNvSpPr txBox="1"/>
          <p:nvPr/>
        </p:nvSpPr>
        <p:spPr>
          <a:xfrm>
            <a:off x="547849" y="2066591"/>
            <a:ext cx="2409600" cy="1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Diseño de PCB</a:t>
            </a:r>
            <a:endParaRPr b="1"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0" lang="es-ES" sz="2000" u="none" cap="none" strike="noStrike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r>
              <a:rPr i="0" lang="es-ES" sz="2400" u="none" cap="none" strike="noStrike">
                <a:solidFill>
                  <a:srgbClr val="FF98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s-ES" sz="2000" u="none" cap="none" strike="noStrike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EAGLE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0" lang="es-ES" sz="2000" u="none" cap="none" strike="noStrike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Fabricante Pcbway</a:t>
            </a:r>
            <a:endParaRPr i="0" sz="2000" u="none" cap="none" strike="noStrike">
              <a:solidFill>
                <a:srgbClr val="2632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487" name="Google Shape;4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874" y="1311175"/>
            <a:ext cx="3609033" cy="36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END POINT Prototipo 1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3" name="Google Shape;493;p59"/>
          <p:cNvSpPr txBox="1"/>
          <p:nvPr>
            <p:ph idx="4294967295" type="body"/>
          </p:nvPr>
        </p:nvSpPr>
        <p:spPr>
          <a:xfrm>
            <a:off x="319489" y="1795749"/>
            <a:ext cx="3324225" cy="269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b="1" lang="es-ES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FINAL</a:t>
            </a:r>
            <a:endParaRPr b="1" i="0" sz="2400" u="none" cap="none" strike="noStrike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t/>
            </a:r>
            <a:endParaRPr b="0" i="0" sz="2000" u="none" cap="none" strike="noStrike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</a:pPr>
            <a:r>
              <a:rPr i="0" lang="es-ES" sz="2000" u="none" cap="none" strike="noStrike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Micro + M</a:t>
            </a:r>
            <a:r>
              <a:rPr lang="es-ES" sz="2000"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i="0" lang="es-ES" sz="2000" u="none" cap="none" strike="noStrike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dulo de Comunicación + Sensor + Leds + Antena Helicoidal</a:t>
            </a:r>
            <a:endParaRPr i="0" sz="2000" u="none" cap="none" strike="noStrike">
              <a:solidFill>
                <a:srgbClr val="2632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254" y="1406046"/>
            <a:ext cx="2535601" cy="33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/>
              <a:t>Resumen del proyecto</a:t>
            </a:r>
            <a:endParaRPr sz="3000"/>
          </a:p>
        </p:txBody>
      </p:sp>
      <p:sp>
        <p:nvSpPr>
          <p:cNvPr id="181" name="Google Shape;181;p15"/>
          <p:cNvSpPr txBox="1"/>
          <p:nvPr/>
        </p:nvSpPr>
        <p:spPr>
          <a:xfrm>
            <a:off x="814275" y="1392650"/>
            <a:ext cx="7694400" cy="29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➢"/>
            </a:pP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studio, diseño e implementación de una red de largo alcance utilizando </a:t>
            </a: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modulación</a:t>
            </a: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LoRa.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➢"/>
            </a:pP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Interconectar varios dispositivos finales, en sitios remotos, a un mismo concentrador.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➢"/>
            </a:pPr>
            <a:r>
              <a:rPr lang="es-E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aplicaciones sobre la red montada.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0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b="1" i="0" lang="es-ES" sz="36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</a:t>
            </a:r>
            <a:endParaRPr b="1" i="0" sz="36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0" name="Google Shape;500;p60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</a:pPr>
            <a:r>
              <a:rPr b="0" i="0" lang="es-ES" sz="2400" u="none" cap="none" strike="noStrik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END POINT Prototipo final</a:t>
            </a:r>
            <a:endParaRPr b="0" i="0" sz="2400" u="none" cap="none" strike="noStrike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END POINT Prototipo Final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507" name="Google Shape;507;p61"/>
          <p:cNvGraphicFramePr/>
          <p:nvPr/>
        </p:nvGraphicFramePr>
        <p:xfrm>
          <a:off x="168950" y="186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{CD2756DA-F05A-4DBF-B636-3FAFA626C7B5}</a:tableStyleId>
              </a:tblPr>
              <a:tblGrid>
                <a:gridCol w="1960325"/>
                <a:gridCol w="1086350"/>
                <a:gridCol w="1449050"/>
                <a:gridCol w="1306150"/>
                <a:gridCol w="1077400"/>
                <a:gridCol w="822775"/>
                <a:gridCol w="1104025"/>
              </a:tblGrid>
              <a:tr h="535775">
                <a:tc>
                  <a:txBody>
                    <a:bodyPr/>
                    <a:lstStyle/>
                    <a:p>
                      <a:pPr indent="0" lvl="0" marL="0" marR="31115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Microcontrolador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Velocidad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Alimentación 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Tamaño del núcleo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Memoria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52705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Costo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Consumo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MCR908JL3ECDWER-ND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 – 3.3 V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$ 2.8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N/E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PIC18F25K40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 – 3.6 V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$ 1.33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 nA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Atmega328p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 – 5.5 V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$ 1.28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 uA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 Pro Mini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r>
                        <a:rPr lang="es-E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 – </a:t>
                      </a:r>
                      <a:r>
                        <a:rPr lang="es-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V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$ 1.83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3.28 mA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08" name="Google Shape;508;p61"/>
          <p:cNvSpPr txBox="1"/>
          <p:nvPr/>
        </p:nvSpPr>
        <p:spPr>
          <a:xfrm>
            <a:off x="420325" y="1360550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latin typeface="Calibri"/>
                <a:ea typeface="Calibri"/>
                <a:cs typeface="Calibri"/>
                <a:sym typeface="Calibri"/>
              </a:rPr>
              <a:t>Elección de microcontrolador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END POINT Prototipo Final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515" name="Google Shape;515;p62"/>
          <p:cNvGraphicFramePr/>
          <p:nvPr/>
        </p:nvGraphicFramePr>
        <p:xfrm>
          <a:off x="168950" y="186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{CD2756DA-F05A-4DBF-B636-3FAFA626C7B5}</a:tableStyleId>
              </a:tblPr>
              <a:tblGrid>
                <a:gridCol w="1960325"/>
                <a:gridCol w="1086350"/>
                <a:gridCol w="1449050"/>
                <a:gridCol w="1306150"/>
                <a:gridCol w="1077400"/>
                <a:gridCol w="822775"/>
                <a:gridCol w="1104025"/>
              </a:tblGrid>
              <a:tr h="535775">
                <a:tc>
                  <a:txBody>
                    <a:bodyPr/>
                    <a:lstStyle/>
                    <a:p>
                      <a:pPr indent="0" lvl="0" marL="0" marR="31115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Microcontrolador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Velocidad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Alimentación 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Tamaño del núcleo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Memoria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52705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Costo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Consumo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MCR908JL3ECDWER-ND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 – 3.3 V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$ 2.8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N/E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PIC18F25K40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 – 3.6 V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$ 1.33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 nA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Atmega328p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 – 5.5 V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$ 1.28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 uA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 Pro Mini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r>
                        <a:rPr lang="es-E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 – </a:t>
                      </a:r>
                      <a:r>
                        <a:rPr lang="es-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V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$ 1.83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3.28 mA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16" name="Google Shape;516;p62"/>
          <p:cNvSpPr txBox="1"/>
          <p:nvPr/>
        </p:nvSpPr>
        <p:spPr>
          <a:xfrm>
            <a:off x="420325" y="1360550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latin typeface="Calibri"/>
                <a:ea typeface="Calibri"/>
                <a:cs typeface="Calibri"/>
                <a:sym typeface="Calibri"/>
              </a:rPr>
              <a:t>Elección de microcontrolador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END POINT Prototipo Final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523" name="Google Shape;523;p63"/>
          <p:cNvGraphicFramePr/>
          <p:nvPr/>
        </p:nvGraphicFramePr>
        <p:xfrm>
          <a:off x="168950" y="186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{CD2756DA-F05A-4DBF-B636-3FAFA626C7B5}</a:tableStyleId>
              </a:tblPr>
              <a:tblGrid>
                <a:gridCol w="1960325"/>
                <a:gridCol w="1086350"/>
                <a:gridCol w="1449050"/>
                <a:gridCol w="1306150"/>
                <a:gridCol w="1077400"/>
                <a:gridCol w="822775"/>
                <a:gridCol w="1104025"/>
              </a:tblGrid>
              <a:tr h="535775">
                <a:tc>
                  <a:txBody>
                    <a:bodyPr/>
                    <a:lstStyle/>
                    <a:p>
                      <a:pPr indent="0" lvl="0" marL="0" marR="31115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Microcontrolador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Velocidad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Alimentación 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Tamaño del núcleo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Memoria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52705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Costo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Consumo</a:t>
                      </a:r>
                      <a:endParaRPr b="1" sz="18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MCR908JL3ECDWER-ND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2.2 – 3.3 V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$ 2.8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N/E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PIC18F25K40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 – 3.6 V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$ 1.33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900 nA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Atmega328p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 – 5.5 V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$ 1.28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0.75 uA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 Pro Mini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r>
                        <a:rPr lang="es-E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MHz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 – 12 V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bits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s-ES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Kb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$ 1.83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3.28 mA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24" name="Google Shape;524;p63"/>
          <p:cNvSpPr txBox="1"/>
          <p:nvPr/>
        </p:nvSpPr>
        <p:spPr>
          <a:xfrm>
            <a:off x="420325" y="1360550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latin typeface="Calibri"/>
                <a:ea typeface="Calibri"/>
                <a:cs typeface="Calibri"/>
                <a:sym typeface="Calibri"/>
              </a:rPr>
              <a:t>Elección de microcontrolador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s-ES" sz="3200"/>
              <a:t>Módulo</a:t>
            </a: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s-ES" sz="3200"/>
              <a:t>Comunicación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30" name="Google Shape;53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9975" y="1461050"/>
            <a:ext cx="1983775" cy="34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4"/>
          <p:cNvSpPr txBox="1"/>
          <p:nvPr/>
        </p:nvSpPr>
        <p:spPr>
          <a:xfrm>
            <a:off x="295275" y="4017750"/>
            <a:ext cx="4157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Conector SMA para antena</a:t>
            </a:r>
            <a:endParaRPr/>
          </a:p>
        </p:txBody>
      </p:sp>
      <p:sp>
        <p:nvSpPr>
          <p:cNvPr id="532" name="Google Shape;532;p64"/>
          <p:cNvSpPr txBox="1"/>
          <p:nvPr/>
        </p:nvSpPr>
        <p:spPr>
          <a:xfrm>
            <a:off x="295275" y="3517675"/>
            <a:ext cx="30000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de encendido</a:t>
            </a:r>
            <a:endParaRPr/>
          </a:p>
        </p:txBody>
      </p:sp>
      <p:sp>
        <p:nvSpPr>
          <p:cNvPr id="533" name="Google Shape;533;p64"/>
          <p:cNvSpPr txBox="1"/>
          <p:nvPr/>
        </p:nvSpPr>
        <p:spPr>
          <a:xfrm>
            <a:off x="295275" y="2911650"/>
            <a:ext cx="30000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Conexionado de baterías</a:t>
            </a:r>
            <a:endParaRPr/>
          </a:p>
        </p:txBody>
      </p:sp>
      <p:sp>
        <p:nvSpPr>
          <p:cNvPr id="534" name="Google Shape;534;p64"/>
          <p:cNvSpPr txBox="1"/>
          <p:nvPr/>
        </p:nvSpPr>
        <p:spPr>
          <a:xfrm>
            <a:off x="295275" y="2322888"/>
            <a:ext cx="30000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 de pistas</a:t>
            </a:r>
            <a:endParaRPr/>
          </a:p>
        </p:txBody>
      </p:sp>
      <p:sp>
        <p:nvSpPr>
          <p:cNvPr id="535" name="Google Shape;535;p64"/>
          <p:cNvSpPr txBox="1"/>
          <p:nvPr/>
        </p:nvSpPr>
        <p:spPr>
          <a:xfrm>
            <a:off x="295275" y="1405750"/>
            <a:ext cx="30000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modular</a:t>
            </a:r>
            <a:endParaRPr/>
          </a:p>
        </p:txBody>
      </p:sp>
      <p:sp>
        <p:nvSpPr>
          <p:cNvPr id="536" name="Google Shape;536;p64"/>
          <p:cNvSpPr txBox="1"/>
          <p:nvPr/>
        </p:nvSpPr>
        <p:spPr>
          <a:xfrm>
            <a:off x="295275" y="1741638"/>
            <a:ext cx="30000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Menor tamaño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6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29300"/>
          <a:stretch/>
        </p:blipFill>
        <p:spPr>
          <a:xfrm>
            <a:off x="1243674" y="1622700"/>
            <a:ext cx="6367800" cy="18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s-ES" sz="3200"/>
              <a:t>Módulo</a:t>
            </a: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s-ES" sz="3200"/>
              <a:t>Comunicación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3" name="Google Shape;543;p65"/>
          <p:cNvSpPr txBox="1"/>
          <p:nvPr/>
        </p:nvSpPr>
        <p:spPr>
          <a:xfrm>
            <a:off x="1901425" y="3298125"/>
            <a:ext cx="50523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 FINAL</a:t>
            </a:r>
            <a:endParaRPr b="1"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Micro + Módulo de Comunicación + Conector SMA + Antena</a:t>
            </a:r>
            <a:endParaRPr sz="2000">
              <a:solidFill>
                <a:srgbClr val="2632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s-ES" sz="3200"/>
              <a:t>Módulo</a:t>
            </a: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censado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49" name="Google Shape;5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8117" y="1615413"/>
            <a:ext cx="2562965" cy="3056237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6"/>
          <p:cNvSpPr txBox="1"/>
          <p:nvPr/>
        </p:nvSpPr>
        <p:spPr>
          <a:xfrm>
            <a:off x="557200" y="2965825"/>
            <a:ext cx="31575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modular</a:t>
            </a:r>
            <a:endParaRPr/>
          </a:p>
        </p:txBody>
      </p:sp>
      <p:sp>
        <p:nvSpPr>
          <p:cNvPr id="551" name="Google Shape;551;p66"/>
          <p:cNvSpPr txBox="1"/>
          <p:nvPr/>
        </p:nvSpPr>
        <p:spPr>
          <a:xfrm>
            <a:off x="557200" y="2118275"/>
            <a:ext cx="30000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Menor tamaño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8600" y="1690775"/>
            <a:ext cx="2061300" cy="2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s-ES" sz="3200"/>
              <a:t>Módulo</a:t>
            </a: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censado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58" name="Google Shape;558;p67"/>
          <p:cNvSpPr txBox="1"/>
          <p:nvPr/>
        </p:nvSpPr>
        <p:spPr>
          <a:xfrm>
            <a:off x="5066975" y="1510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ADAPTADOR DE SENSORES</a:t>
            </a:r>
            <a:endParaRPr b="1"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3248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rgbClr val="263248"/>
                </a:solidFill>
                <a:latin typeface="Calibri"/>
                <a:ea typeface="Calibri"/>
                <a:cs typeface="Calibri"/>
                <a:sym typeface="Calibri"/>
              </a:rPr>
              <a:t>Compatible con DHT11, BH1750 y BMP280</a:t>
            </a:r>
            <a:endParaRPr sz="2000">
              <a:solidFill>
                <a:srgbClr val="2632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Prototipo final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65" name="Google Shape;565;p68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383383" y="358879"/>
            <a:ext cx="3032240" cy="577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9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3600"/>
              <a:t>Software</a:t>
            </a:r>
            <a:endParaRPr b="1" i="0" sz="36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1" name="Google Shape;571;p69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None/>
            </a:pPr>
            <a:r>
              <a:rPr lang="es-ES" sz="2400"/>
              <a:t>Nodos</a:t>
            </a:r>
            <a:endParaRPr b="0" i="0" sz="2400" u="none" cap="none" strike="noStrike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/>
              <a:t>Conceptos </a:t>
            </a:r>
            <a:r>
              <a:rPr lang="es-ES" sz="3000"/>
              <a:t>iniciales</a:t>
            </a:r>
            <a:endParaRPr sz="3000"/>
          </a:p>
        </p:txBody>
      </p:sp>
      <p:sp>
        <p:nvSpPr>
          <p:cNvPr id="187" name="Google Shape;187;p16"/>
          <p:cNvSpPr txBox="1"/>
          <p:nvPr/>
        </p:nvSpPr>
        <p:spPr>
          <a:xfrm>
            <a:off x="1096825" y="1597500"/>
            <a:ext cx="7195800" cy="30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LoRa:</a:t>
            </a:r>
            <a:r>
              <a:rPr lang="es-ES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Range</a:t>
            </a:r>
            <a:endParaRPr sz="21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Modulación para transmisión de paquetes a largas distancias y baja potencia.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LoRaWAN</a:t>
            </a:r>
            <a:r>
              <a:rPr lang="es-ES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Long Range Wide Area Network</a:t>
            </a:r>
            <a:endParaRPr sz="21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E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largo alcance basadas en modulación LoRa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r>
              <a:rPr lang="es-ES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Internet of Things</a:t>
            </a:r>
            <a:endParaRPr sz="21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de las cosas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Nodos </a:t>
            </a:r>
            <a:r>
              <a:rPr lang="es-ES" sz="3200"/>
              <a:t>- Software</a:t>
            </a:r>
            <a:endParaRPr sz="3200"/>
          </a:p>
        </p:txBody>
      </p:sp>
      <p:sp>
        <p:nvSpPr>
          <p:cNvPr id="577" name="Google Shape;577;p70"/>
          <p:cNvSpPr txBox="1"/>
          <p:nvPr/>
        </p:nvSpPr>
        <p:spPr>
          <a:xfrm>
            <a:off x="538025" y="1549500"/>
            <a:ext cx="6531600" cy="29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Programación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 de Arduino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C++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Diferentes aplicaciones </a:t>
            </a: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según el sensor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Número Aleatorio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Conteo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Palabra fija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Sensor Humedad y Temperatura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s-ES" sz="1800">
                <a:latin typeface="Calibri"/>
                <a:ea typeface="Calibri"/>
                <a:cs typeface="Calibri"/>
                <a:sym typeface="Calibri"/>
              </a:rPr>
              <a:t>Sensor Luz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	</a:t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Nodos </a:t>
            </a:r>
            <a:r>
              <a:rPr lang="es-ES" sz="3200"/>
              <a:t>- Servidor TTN</a:t>
            </a:r>
            <a:endParaRPr sz="3200"/>
          </a:p>
        </p:txBody>
      </p:sp>
      <p:pic>
        <p:nvPicPr>
          <p:cNvPr id="583" name="Google Shape;5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50" y="1369025"/>
            <a:ext cx="7093831" cy="36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/>
              <a:t>Nodos </a:t>
            </a:r>
            <a:r>
              <a:rPr lang="es-ES" sz="3200"/>
              <a:t>- Servidor TTN</a:t>
            </a:r>
            <a:endParaRPr sz="3200"/>
          </a:p>
        </p:txBody>
      </p:sp>
      <p:pic>
        <p:nvPicPr>
          <p:cNvPr id="589" name="Google Shape;58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50" y="1816925"/>
            <a:ext cx="8839200" cy="23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200">
                <a:solidFill>
                  <a:schemeClr val="lt1"/>
                </a:solidFill>
              </a:rPr>
              <a:t>Nodos</a:t>
            </a:r>
            <a:r>
              <a:rPr lang="es-ES" sz="3200">
                <a:solidFill>
                  <a:schemeClr val="lt1"/>
                </a:solidFill>
              </a:rPr>
              <a:t> - Servidor TTN</a:t>
            </a:r>
            <a:endParaRPr sz="3200"/>
          </a:p>
        </p:txBody>
      </p:sp>
      <p:pic>
        <p:nvPicPr>
          <p:cNvPr id="595" name="Google Shape;59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825" y="1334425"/>
            <a:ext cx="4984377" cy="36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"/>
          <p:cNvSpPr txBox="1"/>
          <p:nvPr>
            <p:ph type="ctrTitle"/>
          </p:nvPr>
        </p:nvSpPr>
        <p:spPr>
          <a:xfrm>
            <a:off x="356625" y="3592575"/>
            <a:ext cx="5254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4800">
                <a:solidFill>
                  <a:srgbClr val="FF9900"/>
                </a:solidFill>
              </a:rPr>
              <a:t>Pruebas y estudio de costos</a:t>
            </a:r>
            <a:endParaRPr b="1" i="0" sz="4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1" name="Google Shape;601;p74"/>
          <p:cNvSpPr txBox="1"/>
          <p:nvPr/>
        </p:nvSpPr>
        <p:spPr>
          <a:xfrm>
            <a:off x="855025" y="-66800"/>
            <a:ext cx="567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"/>
              <a:buChar char="▰"/>
            </a:pPr>
            <a:r>
              <a:rPr lang="es-ES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Otras tecnologías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LoRaWAN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"/>
              <a:buChar char="▰"/>
            </a:pPr>
            <a:r>
              <a:rPr lang="es-ES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e implementación</a:t>
            </a:r>
            <a:endParaRPr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"/>
              <a:buChar char="▰"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Pruebas y estudio de costos</a:t>
            </a:r>
            <a:endParaRPr b="1"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Conclusiones</a:t>
            </a:r>
            <a:endParaRPr sz="2000"/>
          </a:p>
        </p:txBody>
      </p:sp>
      <p:pic>
        <p:nvPicPr>
          <p:cNvPr id="602" name="Google Shape;60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496675"/>
            <a:ext cx="422727" cy="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5"/>
          <p:cNvSpPr txBox="1"/>
          <p:nvPr/>
        </p:nvSpPr>
        <p:spPr>
          <a:xfrm>
            <a:off x="176271" y="4296578"/>
            <a:ext cx="6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75"/>
          <p:cNvSpPr/>
          <p:nvPr/>
        </p:nvSpPr>
        <p:spPr>
          <a:xfrm>
            <a:off x="176271" y="4296578"/>
            <a:ext cx="638100" cy="19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75"/>
          <p:cNvSpPr txBox="1"/>
          <p:nvPr>
            <p:ph type="title"/>
          </p:nvPr>
        </p:nvSpPr>
        <p:spPr>
          <a:xfrm>
            <a:off x="667000" y="392575"/>
            <a:ext cx="57591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s-ES" sz="3200">
                <a:solidFill>
                  <a:schemeClr val="lt1"/>
                </a:solidFill>
              </a:rPr>
              <a:t>Prueba de stress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10" name="Google Shape;610;p7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374" y="1394650"/>
            <a:ext cx="7111800" cy="29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6"/>
          <p:cNvSpPr txBox="1"/>
          <p:nvPr/>
        </p:nvSpPr>
        <p:spPr>
          <a:xfrm>
            <a:off x="176271" y="4296578"/>
            <a:ext cx="6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76"/>
          <p:cNvSpPr/>
          <p:nvPr/>
        </p:nvSpPr>
        <p:spPr>
          <a:xfrm>
            <a:off x="176271" y="4296578"/>
            <a:ext cx="638100" cy="19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76"/>
          <p:cNvSpPr txBox="1"/>
          <p:nvPr>
            <p:ph type="title"/>
          </p:nvPr>
        </p:nvSpPr>
        <p:spPr>
          <a:xfrm>
            <a:off x="667000" y="392575"/>
            <a:ext cx="57591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s-ES" sz="3200">
                <a:solidFill>
                  <a:schemeClr val="lt1"/>
                </a:solidFill>
              </a:rPr>
              <a:t>Prueba de stress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618" name="Google Shape;618;p76"/>
          <p:cNvGraphicFramePr/>
          <p:nvPr/>
        </p:nvGraphicFramePr>
        <p:xfrm>
          <a:off x="457200" y="2571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{83A1393F-0B98-4A11-8413-D0A878EE2065}</a:tableStyleId>
              </a:tblPr>
              <a:tblGrid>
                <a:gridCol w="6137275"/>
                <a:gridCol w="2092325"/>
              </a:tblGrid>
              <a:tr h="278125"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PAQUETES ENVIADOS POR LOS NODOS</a:t>
                      </a:r>
                      <a:endParaRPr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26675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PAQUETES RECIBIDOS POR EL GATEWAY</a:t>
                      </a:r>
                      <a:endParaRPr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26672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PAQUETES RECIBIDOS POR LOS NODOS</a:t>
                      </a:r>
                      <a:endParaRPr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2783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PAQUETES ENVIADOS POR EL GATEWAY</a:t>
                      </a:r>
                      <a:endParaRPr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2783</a:t>
                      </a:r>
                      <a:endParaRPr b="1"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619" name="Google Shape;619;p76"/>
          <p:cNvSpPr txBox="1"/>
          <p:nvPr/>
        </p:nvSpPr>
        <p:spPr>
          <a:xfrm>
            <a:off x="336775" y="1668575"/>
            <a:ext cx="25563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Resultados: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7"/>
          <p:cNvSpPr txBox="1"/>
          <p:nvPr/>
        </p:nvSpPr>
        <p:spPr>
          <a:xfrm>
            <a:off x="176271" y="4296578"/>
            <a:ext cx="63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77"/>
          <p:cNvSpPr/>
          <p:nvPr/>
        </p:nvSpPr>
        <p:spPr>
          <a:xfrm>
            <a:off x="176271" y="4296578"/>
            <a:ext cx="638100" cy="19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77"/>
          <p:cNvSpPr txBox="1"/>
          <p:nvPr>
            <p:ph type="title"/>
          </p:nvPr>
        </p:nvSpPr>
        <p:spPr>
          <a:xfrm>
            <a:off x="667000" y="392575"/>
            <a:ext cx="57591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s-ES" sz="3200">
                <a:solidFill>
                  <a:schemeClr val="lt1"/>
                </a:solidFill>
              </a:rPr>
              <a:t>Prueba de latencia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627" name="Google Shape;627;p77"/>
          <p:cNvGraphicFramePr/>
          <p:nvPr/>
        </p:nvGraphicFramePr>
        <p:xfrm>
          <a:off x="350050" y="2238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{83A1393F-0B98-4A11-8413-D0A878EE2065}</a:tableStyleId>
              </a:tblPr>
              <a:tblGrid>
                <a:gridCol w="6550600"/>
                <a:gridCol w="1679000"/>
              </a:tblGrid>
              <a:tr h="278125"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TEÓRICO DE </a:t>
                      </a:r>
                      <a:r>
                        <a:rPr lang="es-E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PAQUETES ENVIADOS </a:t>
                      </a:r>
                      <a:r>
                        <a:rPr lang="es-E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DURANTE 24 hs</a:t>
                      </a:r>
                      <a:endParaRPr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8640</a:t>
                      </a:r>
                      <a:endParaRPr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r>
                        <a:rPr lang="es-E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AQUETES ENVIADOS REALES DURANTE 24 hs</a:t>
                      </a:r>
                      <a:endParaRPr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7310</a:t>
                      </a:r>
                      <a:endParaRPr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628" name="Google Shape;628;p77"/>
          <p:cNvSpPr txBox="1"/>
          <p:nvPr/>
        </p:nvSpPr>
        <p:spPr>
          <a:xfrm>
            <a:off x="350050" y="3163825"/>
            <a:ext cx="255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Resultados:</a:t>
            </a:r>
            <a:endParaRPr/>
          </a:p>
        </p:txBody>
      </p:sp>
      <p:sp>
        <p:nvSpPr>
          <p:cNvPr id="629" name="Google Shape;629;p77"/>
          <p:cNvSpPr txBox="1"/>
          <p:nvPr/>
        </p:nvSpPr>
        <p:spPr>
          <a:xfrm>
            <a:off x="476125" y="1607875"/>
            <a:ext cx="730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Nodo enviando paquetes cada 10 segundos durante 24 horas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	</a:t>
            </a:r>
            <a:endParaRPr sz="1800"/>
          </a:p>
        </p:txBody>
      </p:sp>
      <p:sp>
        <p:nvSpPr>
          <p:cNvPr id="630" name="Google Shape;630;p77"/>
          <p:cNvSpPr txBox="1"/>
          <p:nvPr/>
        </p:nvSpPr>
        <p:spPr>
          <a:xfrm>
            <a:off x="476125" y="3730200"/>
            <a:ext cx="653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7310 paquetes equivale a uno cada 11,8 segundos.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Latencia de 18%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	</a:t>
            </a:r>
            <a:endParaRPr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8"/>
          <p:cNvSpPr txBox="1"/>
          <p:nvPr>
            <p:ph type="title"/>
          </p:nvPr>
        </p:nvSpPr>
        <p:spPr>
          <a:xfrm>
            <a:off x="57500" y="379750"/>
            <a:ext cx="64455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s-ES" sz="3000"/>
              <a:t>Prueba de alcance con línea de vista y gateway en movimiento</a:t>
            </a:r>
            <a:endParaRPr b="1" i="0" sz="3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36" name="Google Shape;63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100" y="3375428"/>
            <a:ext cx="1500198" cy="160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2377" y="3375428"/>
            <a:ext cx="1500198" cy="159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78"/>
          <p:cNvPicPr preferRelativeResize="0"/>
          <p:nvPr>
            <p:ph idx="4294967295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7100" y="1768475"/>
            <a:ext cx="316547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8"/>
          <p:cNvSpPr txBox="1"/>
          <p:nvPr/>
        </p:nvSpPr>
        <p:spPr>
          <a:xfrm>
            <a:off x="4903000" y="3585850"/>
            <a:ext cx="27039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Línea de vista de 3Km</a:t>
            </a:r>
            <a:endParaRPr/>
          </a:p>
        </p:txBody>
      </p:sp>
      <p:sp>
        <p:nvSpPr>
          <p:cNvPr id="640" name="Google Shape;640;p78"/>
          <p:cNvSpPr txBox="1"/>
          <p:nvPr/>
        </p:nvSpPr>
        <p:spPr>
          <a:xfrm>
            <a:off x="4903000" y="3010900"/>
            <a:ext cx="30000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 con 2 antenas</a:t>
            </a:r>
            <a:endParaRPr/>
          </a:p>
        </p:txBody>
      </p:sp>
      <p:sp>
        <p:nvSpPr>
          <p:cNvPr id="641" name="Google Shape;641;p78"/>
          <p:cNvSpPr txBox="1"/>
          <p:nvPr/>
        </p:nvSpPr>
        <p:spPr>
          <a:xfrm>
            <a:off x="4903000" y="2361600"/>
            <a:ext cx="300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 a nivel de suelo</a:t>
            </a:r>
            <a:endParaRPr/>
          </a:p>
        </p:txBody>
      </p:sp>
      <p:sp>
        <p:nvSpPr>
          <p:cNvPr id="642" name="Google Shape;642;p78"/>
          <p:cNvSpPr txBox="1"/>
          <p:nvPr/>
        </p:nvSpPr>
        <p:spPr>
          <a:xfrm>
            <a:off x="4903000" y="1816800"/>
            <a:ext cx="300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 prototipo 1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9"/>
          <p:cNvSpPr txBox="1"/>
          <p:nvPr>
            <p:ph type="title"/>
          </p:nvPr>
        </p:nvSpPr>
        <p:spPr>
          <a:xfrm>
            <a:off x="0" y="379750"/>
            <a:ext cx="63363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s-ES" sz="3000">
                <a:solidFill>
                  <a:schemeClr val="lt1"/>
                </a:solidFill>
              </a:rPr>
              <a:t>Prueba de a</a:t>
            </a:r>
            <a:r>
              <a:rPr lang="es-ES" sz="3000">
                <a:solidFill>
                  <a:schemeClr val="lt1"/>
                </a:solidFill>
              </a:rPr>
              <a:t>lcance con línea de vista y nodo en movimiento</a:t>
            </a:r>
            <a:endParaRPr b="1" i="0" sz="3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descr="blob:https://web.whatsapp.com/52e2d616-05a1-410f-91b5-0ff43c20e910" id="648" name="Google Shape;648;p79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275" y="1471458"/>
            <a:ext cx="2624984" cy="3480642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9"/>
          <p:cNvSpPr txBox="1"/>
          <p:nvPr/>
        </p:nvSpPr>
        <p:spPr>
          <a:xfrm>
            <a:off x="3712375" y="4088375"/>
            <a:ext cx="30000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 con 1 antena</a:t>
            </a:r>
            <a:endParaRPr/>
          </a:p>
        </p:txBody>
      </p:sp>
      <p:sp>
        <p:nvSpPr>
          <p:cNvPr id="651" name="Google Shape;651;p79"/>
          <p:cNvSpPr txBox="1"/>
          <p:nvPr/>
        </p:nvSpPr>
        <p:spPr>
          <a:xfrm>
            <a:off x="3712375" y="3520850"/>
            <a:ext cx="30000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 línea de vista</a:t>
            </a:r>
            <a:endParaRPr/>
          </a:p>
        </p:txBody>
      </p:sp>
      <p:sp>
        <p:nvSpPr>
          <p:cNvPr id="652" name="Google Shape;652;p79"/>
          <p:cNvSpPr txBox="1"/>
          <p:nvPr/>
        </p:nvSpPr>
        <p:spPr>
          <a:xfrm>
            <a:off x="3712375" y="2823113"/>
            <a:ext cx="3000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Gateway a 10m del suelo</a:t>
            </a:r>
            <a:endParaRPr/>
          </a:p>
        </p:txBody>
      </p:sp>
      <p:sp>
        <p:nvSpPr>
          <p:cNvPr id="653" name="Google Shape;653;p79"/>
          <p:cNvSpPr txBox="1"/>
          <p:nvPr/>
        </p:nvSpPr>
        <p:spPr>
          <a:xfrm>
            <a:off x="3712375" y="1471449"/>
            <a:ext cx="36099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 prototipo 1 clase A</a:t>
            </a:r>
            <a:endParaRPr/>
          </a:p>
        </p:txBody>
      </p:sp>
      <p:sp>
        <p:nvSpPr>
          <p:cNvPr id="654" name="Google Shape;654;p79"/>
          <p:cNvSpPr txBox="1"/>
          <p:nvPr/>
        </p:nvSpPr>
        <p:spPr>
          <a:xfrm>
            <a:off x="3712375" y="1966900"/>
            <a:ext cx="40839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Mapeo mediante TTNMapper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/>
              <a:t>Estado del arte</a:t>
            </a:r>
            <a:endParaRPr sz="3000"/>
          </a:p>
        </p:txBody>
      </p:sp>
      <p:sp>
        <p:nvSpPr>
          <p:cNvPr id="193" name="Google Shape;193;p17"/>
          <p:cNvSpPr txBox="1"/>
          <p:nvPr/>
        </p:nvSpPr>
        <p:spPr>
          <a:xfrm>
            <a:off x="1096825" y="1460500"/>
            <a:ext cx="7195800" cy="3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Modulación desarrollada por Semtech (2012)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Grandes empresas vinculadas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Cisco, IBM, HP, Multitech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LoraWAN implementadas en el mundo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Corea, Daegu (Samsung, SK Telecom)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Universidad de Huelva, Campus de El Carmen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YEAP!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-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en Uruguay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0"/>
          <p:cNvSpPr txBox="1"/>
          <p:nvPr/>
        </p:nvSpPr>
        <p:spPr>
          <a:xfrm>
            <a:off x="814267" y="1453143"/>
            <a:ext cx="364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1C405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Distancia alcanzada </a:t>
            </a:r>
            <a:r>
              <a:rPr b="1" i="0" lang="es-ES" sz="2400" u="none" cap="none" strike="noStrike">
                <a:solidFill>
                  <a:srgbClr val="1C405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8Km</a:t>
            </a:r>
            <a:endParaRPr b="1" i="0" sz="2400" u="none" cap="none" strike="noStrike">
              <a:solidFill>
                <a:srgbClr val="1C405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60" name="Google Shape;66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75" y="1975950"/>
            <a:ext cx="7596999" cy="26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0"/>
          <p:cNvSpPr txBox="1"/>
          <p:nvPr>
            <p:ph type="title"/>
          </p:nvPr>
        </p:nvSpPr>
        <p:spPr>
          <a:xfrm>
            <a:off x="0" y="379750"/>
            <a:ext cx="63492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s-ES" sz="3000">
                <a:solidFill>
                  <a:schemeClr val="lt1"/>
                </a:solidFill>
              </a:rPr>
              <a:t>Prueba de a</a:t>
            </a:r>
            <a:r>
              <a:rPr lang="es-ES" sz="3000">
                <a:solidFill>
                  <a:schemeClr val="lt1"/>
                </a:solidFill>
              </a:rPr>
              <a:t>lcance con línea de vista y nodo en movimiento</a:t>
            </a:r>
            <a:endParaRPr b="1" i="0" sz="3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1"/>
          <p:cNvSpPr txBox="1"/>
          <p:nvPr>
            <p:ph type="title"/>
          </p:nvPr>
        </p:nvSpPr>
        <p:spPr>
          <a:xfrm>
            <a:off x="0" y="392575"/>
            <a:ext cx="62748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s-ES" sz="3000">
                <a:solidFill>
                  <a:schemeClr val="lt1"/>
                </a:solidFill>
              </a:rPr>
              <a:t>Prueba de a</a:t>
            </a:r>
            <a:r>
              <a:rPr lang="es-ES" sz="3000">
                <a:solidFill>
                  <a:schemeClr val="lt1"/>
                </a:solidFill>
              </a:rPr>
              <a:t>lcance sin línea de vista y nodo en movimiento</a:t>
            </a:r>
            <a:endParaRPr b="1" i="0" sz="3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67" name="Google Shape;667;p8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275" y="1530656"/>
            <a:ext cx="2543175" cy="33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1"/>
          <p:cNvSpPr txBox="1"/>
          <p:nvPr/>
        </p:nvSpPr>
        <p:spPr>
          <a:xfrm>
            <a:off x="3938700" y="3517850"/>
            <a:ext cx="52053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Antena omnidireccional marca RAK de 6dBi</a:t>
            </a:r>
            <a:endParaRPr/>
          </a:p>
        </p:txBody>
      </p:sp>
      <p:sp>
        <p:nvSpPr>
          <p:cNvPr id="669" name="Google Shape;669;p81"/>
          <p:cNvSpPr txBox="1"/>
          <p:nvPr/>
        </p:nvSpPr>
        <p:spPr>
          <a:xfrm>
            <a:off x="3938700" y="2917500"/>
            <a:ext cx="30000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línea de vista, ciudad</a:t>
            </a:r>
            <a:endParaRPr/>
          </a:p>
        </p:txBody>
      </p:sp>
      <p:sp>
        <p:nvSpPr>
          <p:cNvPr id="670" name="Google Shape;670;p81"/>
          <p:cNvSpPr txBox="1"/>
          <p:nvPr/>
        </p:nvSpPr>
        <p:spPr>
          <a:xfrm>
            <a:off x="3938700" y="2326350"/>
            <a:ext cx="44196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Gateway en azotea edificio 10 pisos</a:t>
            </a:r>
            <a:endParaRPr/>
          </a:p>
        </p:txBody>
      </p:sp>
      <p:sp>
        <p:nvSpPr>
          <p:cNvPr id="671" name="Google Shape;671;p81"/>
          <p:cNvSpPr txBox="1"/>
          <p:nvPr/>
        </p:nvSpPr>
        <p:spPr>
          <a:xfrm>
            <a:off x="3938700" y="1736575"/>
            <a:ext cx="46578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Endpoint prototipo 1 clase A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82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6298" l="0" r="0" t="38281"/>
          <a:stretch/>
        </p:blipFill>
        <p:spPr>
          <a:xfrm>
            <a:off x="176275" y="1722776"/>
            <a:ext cx="2915100" cy="30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8488" y="1409425"/>
            <a:ext cx="2687025" cy="35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2"/>
          <p:cNvSpPr txBox="1"/>
          <p:nvPr/>
        </p:nvSpPr>
        <p:spPr>
          <a:xfrm>
            <a:off x="176271" y="4296578"/>
            <a:ext cx="6380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82"/>
          <p:cNvSpPr/>
          <p:nvPr/>
        </p:nvSpPr>
        <p:spPr>
          <a:xfrm>
            <a:off x="176271" y="4296578"/>
            <a:ext cx="638004" cy="1984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82"/>
          <p:cNvSpPr txBox="1"/>
          <p:nvPr>
            <p:ph type="title"/>
          </p:nvPr>
        </p:nvSpPr>
        <p:spPr>
          <a:xfrm>
            <a:off x="0" y="418225"/>
            <a:ext cx="62850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s-ES" sz="3000">
                <a:solidFill>
                  <a:schemeClr val="lt1"/>
                </a:solidFill>
              </a:rPr>
              <a:t>Prueba de a</a:t>
            </a:r>
            <a:r>
              <a:rPr lang="es-ES" sz="3000">
                <a:solidFill>
                  <a:schemeClr val="lt1"/>
                </a:solidFill>
              </a:rPr>
              <a:t>lcance sin línea de vista y nodo en movimiento</a:t>
            </a:r>
            <a:endParaRPr b="1" i="0" sz="28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1" name="Google Shape;681;p82"/>
          <p:cNvSpPr txBox="1"/>
          <p:nvPr/>
        </p:nvSpPr>
        <p:spPr>
          <a:xfrm>
            <a:off x="5985450" y="2663600"/>
            <a:ext cx="3000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1C405D"/>
                </a:solidFill>
                <a:latin typeface="Calibri"/>
                <a:ea typeface="Calibri"/>
                <a:cs typeface="Calibri"/>
                <a:sym typeface="Calibri"/>
              </a:rPr>
              <a:t>Distancia alcanzada </a:t>
            </a:r>
            <a:r>
              <a:rPr b="1" lang="es-ES" sz="3000">
                <a:solidFill>
                  <a:srgbClr val="1C405D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s-ES" sz="3000">
                <a:solidFill>
                  <a:srgbClr val="1C405D"/>
                </a:solidFill>
                <a:latin typeface="Calibri"/>
                <a:ea typeface="Calibri"/>
                <a:cs typeface="Calibri"/>
                <a:sym typeface="Calibri"/>
              </a:rPr>
              <a:t>Km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/>
              <a:t>Pruebas de consumo</a:t>
            </a:r>
            <a:r>
              <a:rPr lang="es-ES" sz="3100"/>
              <a:t>-</a:t>
            </a:r>
            <a:r>
              <a:rPr lang="es-ES" sz="3100"/>
              <a:t>valores </a:t>
            </a:r>
            <a:r>
              <a:rPr lang="es-ES" sz="3100"/>
              <a:t>teóricos</a:t>
            </a:r>
            <a:endParaRPr sz="3100"/>
          </a:p>
        </p:txBody>
      </p:sp>
      <p:graphicFrame>
        <p:nvGraphicFramePr>
          <p:cNvPr id="687" name="Google Shape;687;p83"/>
          <p:cNvGraphicFramePr/>
          <p:nvPr/>
        </p:nvGraphicFramePr>
        <p:xfrm>
          <a:off x="656225" y="14383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{83A1393F-0B98-4A11-8413-D0A878EE2065}</a:tableStyleId>
              </a:tblPr>
              <a:tblGrid>
                <a:gridCol w="3226350"/>
                <a:gridCol w="1610175"/>
                <a:gridCol w="2407425"/>
              </a:tblGrid>
              <a:tr h="213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Modo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472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Consumo (mA)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13400">
                <a:tc row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Microcontrolador (</a:t>
                      </a:r>
                      <a:r>
                        <a:rPr b="1" lang="es-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b="1"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tmega328p)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Sleep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T cap="flat" cmpd="sng" w="9525">
                      <a:solidFill>
                        <a:srgbClr val="0C343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593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3.3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Oscilador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0.006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LDO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 rowSpan="3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</a:t>
                      </a:r>
                      <a:r>
                        <a:rPr b="1"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Lora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Transmisión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Recepción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10.3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Sleep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0.0002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LED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450215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0,000330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 row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E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Microcontrolador + Oscilador + LDO + Módulo LoRa + LEDs</a:t>
                      </a:r>
                      <a:endParaRPr i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Transmisión 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Sleep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(Sin definir)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 row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i="1" lang="es-E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Microcontrolador + Oscilador + LDO + Módulo LoRa</a:t>
                      </a:r>
                      <a:endParaRPr i="1"/>
                    </a:p>
                  </a:txBody>
                  <a:tcPr marT="0" marB="0" marR="68575" marL="68575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Transmisión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Sleep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0.0858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 rowSpan="2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i="1" lang="es-E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Microcontrolador + Oscilador + Módulo LoRa</a:t>
                      </a:r>
                      <a:endParaRPr i="1"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Transmisión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1340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Sleep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0.0058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84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425" y="1804500"/>
            <a:ext cx="3804000" cy="23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Pruebas de consumo </a:t>
            </a:r>
            <a:r>
              <a:rPr lang="es-ES" sz="3200"/>
              <a:t>real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94" name="Google Shape;694;p84"/>
          <p:cNvPicPr preferRelativeResize="0"/>
          <p:nvPr/>
        </p:nvPicPr>
        <p:blipFill rotWithShape="1">
          <a:blip r:embed="rId4">
            <a:alphaModFix/>
          </a:blip>
          <a:srcRect b="5777" l="2112" r="4412" t="18107"/>
          <a:stretch/>
        </p:blipFill>
        <p:spPr>
          <a:xfrm>
            <a:off x="4461375" y="2098450"/>
            <a:ext cx="4481276" cy="1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9" name="Google Shape;699;p85"/>
          <p:cNvGraphicFramePr/>
          <p:nvPr/>
        </p:nvGraphicFramePr>
        <p:xfrm>
          <a:off x="500034" y="16489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{83A1393F-0B98-4A11-8413-D0A878EE2065}</a:tableStyleId>
              </a:tblPr>
              <a:tblGrid>
                <a:gridCol w="1969875"/>
                <a:gridCol w="1726175"/>
                <a:gridCol w="2187950"/>
                <a:gridCol w="2310925"/>
              </a:tblGrid>
              <a:tr h="562100"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</a:t>
                      </a:r>
                      <a:endParaRPr b="1" sz="22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Modo</a:t>
                      </a:r>
                      <a:endParaRPr b="1" sz="22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teórico</a:t>
                      </a:r>
                      <a:endParaRPr b="1" sz="22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Valor pr</a:t>
                      </a:r>
                      <a:r>
                        <a:rPr b="1" lang="es-ES" sz="2200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á</a:t>
                      </a:r>
                      <a:r>
                        <a:rPr b="1" lang="es-ES" sz="22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ctico</a:t>
                      </a:r>
                      <a:endParaRPr b="1" sz="22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solidFill>
                      <a:srgbClr val="9FC5E8"/>
                    </a:solidFill>
                  </a:tcPr>
                </a:tc>
              </a:tr>
              <a:tr h="316000">
                <a:tc rowSpan="2"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Completo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Sleep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450215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15.75 mA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316000">
                <a:tc vMerge="1"/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Transmisión 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 mA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194 mA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316000">
                <a:tc rowSpan="2"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 leds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Sleep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85.8 uA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 uA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316000">
                <a:tc vMerge="1"/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Transmisión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 mA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mA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316000">
                <a:tc rowSpan="2"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 L</a:t>
                      </a:r>
                      <a:r>
                        <a:rPr b="1"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EDs</a:t>
                      </a:r>
                      <a:r>
                        <a:rPr b="1"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ni LDO</a:t>
                      </a:r>
                      <a:endParaRPr b="1"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Sleep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5.8 uA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 uA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316000">
                <a:tc vMerge="1"/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Transmisión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 mA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168910" rtl="0" algn="just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 mA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700" name="Google Shape;700;p8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Pruebas de consumo </a:t>
            </a:r>
            <a:r>
              <a:rPr lang="es-ES" sz="3200"/>
              <a:t>real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Pruebas de consumo </a:t>
            </a:r>
            <a:r>
              <a:rPr lang="es-ES" sz="3200"/>
              <a:t>real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6" name="Google Shape;706;p86"/>
          <p:cNvSpPr txBox="1"/>
          <p:nvPr/>
        </p:nvSpPr>
        <p:spPr>
          <a:xfrm>
            <a:off x="964400" y="1337725"/>
            <a:ext cx="5738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ES" sz="1800">
                <a:latin typeface="Calibri"/>
                <a:ea typeface="Calibri"/>
                <a:cs typeface="Calibri"/>
                <a:sym typeface="Calibri"/>
              </a:rPr>
              <a:t>Alimentación</a:t>
            </a:r>
            <a:r>
              <a:rPr i="1" lang="es-ES" sz="1800">
                <a:latin typeface="Calibri"/>
                <a:ea typeface="Calibri"/>
                <a:cs typeface="Calibri"/>
                <a:sym typeface="Calibri"/>
              </a:rPr>
              <a:t>, 2 pilas AA 3000mAh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7" name="Google Shape;70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675" y="1719710"/>
            <a:ext cx="5258398" cy="332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s-ES" sz="3200"/>
              <a:t>C</a:t>
            </a: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ostos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713" name="Google Shape;713;p87"/>
          <p:cNvGraphicFramePr/>
          <p:nvPr/>
        </p:nvGraphicFramePr>
        <p:xfrm>
          <a:off x="428596" y="18216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{83A1393F-0B98-4A11-8413-D0A878EE2065}</a:tableStyleId>
              </a:tblPr>
              <a:tblGrid>
                <a:gridCol w="4114800"/>
                <a:gridCol w="4114800"/>
              </a:tblGrid>
              <a:tr h="278125">
                <a:tc>
                  <a:txBody>
                    <a:bodyPr/>
                    <a:lstStyle/>
                    <a:p>
                      <a:pPr indent="450215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COMPONENTE</a:t>
                      </a:r>
                      <a:endParaRPr sz="22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450215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PRECIO</a:t>
                      </a:r>
                      <a:endParaRPr sz="22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ctr">
                    <a:solidFill>
                      <a:srgbClr val="9FC5E8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RAK 831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130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RPI 3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Memoria micro SD 32 GB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Antena 915 MHz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Conector SMA / N hembra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Case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231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</a:tbl>
          </a:graphicData>
        </a:graphic>
      </p:graphicFrame>
      <p:sp>
        <p:nvSpPr>
          <p:cNvPr id="714" name="Google Shape;714;p87"/>
          <p:cNvSpPr txBox="1"/>
          <p:nvPr/>
        </p:nvSpPr>
        <p:spPr>
          <a:xfrm>
            <a:off x="428600" y="1257950"/>
            <a:ext cx="25563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Gateway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s-ES" sz="3200"/>
              <a:t>C</a:t>
            </a: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ostos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720" name="Google Shape;720;p88"/>
          <p:cNvGraphicFramePr/>
          <p:nvPr/>
        </p:nvGraphicFramePr>
        <p:xfrm>
          <a:off x="457209" y="18344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{83A1393F-0B98-4A11-8413-D0A878EE2065}</a:tableStyleId>
              </a:tblPr>
              <a:tblGrid>
                <a:gridCol w="4114800"/>
                <a:gridCol w="4114800"/>
              </a:tblGrid>
              <a:tr h="278125">
                <a:tc>
                  <a:txBody>
                    <a:bodyPr/>
                    <a:lstStyle/>
                    <a:p>
                      <a:pPr indent="450215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COMPONENTE</a:t>
                      </a:r>
                      <a:endParaRPr sz="22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ctr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450215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200" u="none" cap="none" strike="noStrike">
                          <a:solidFill>
                            <a:srgbClr val="0C343D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PRECIO</a:t>
                      </a:r>
                      <a:endParaRPr sz="2200" u="none" cap="none" strike="noStrike">
                        <a:solidFill>
                          <a:srgbClr val="0C343D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ctr">
                    <a:solidFill>
                      <a:srgbClr val="9FC5E8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 Pro Mini 8</a:t>
                      </a: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Hz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RFM95W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PCB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Conector SMA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dólar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Antena 915 MHz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Sensor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  <a:tr h="278125"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  <a:tc>
                  <a:txBody>
                    <a:bodyPr/>
                    <a:lstStyle/>
                    <a:p>
                      <a:pPr indent="450215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 dólares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44450" marL="44450" anchor="b"/>
                </a:tc>
              </a:tr>
            </a:tbl>
          </a:graphicData>
        </a:graphic>
      </p:graphicFrame>
      <p:sp>
        <p:nvSpPr>
          <p:cNvPr id="721" name="Google Shape;721;p88"/>
          <p:cNvSpPr txBox="1"/>
          <p:nvPr/>
        </p:nvSpPr>
        <p:spPr>
          <a:xfrm>
            <a:off x="457200" y="1270800"/>
            <a:ext cx="25563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Nodo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9"/>
          <p:cNvSpPr txBox="1"/>
          <p:nvPr>
            <p:ph type="ctrTitle"/>
          </p:nvPr>
        </p:nvSpPr>
        <p:spPr>
          <a:xfrm>
            <a:off x="303175" y="3245223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4800">
                <a:solidFill>
                  <a:srgbClr val="FF9900"/>
                </a:solidFill>
              </a:rPr>
              <a:t>Conclusiones</a:t>
            </a:r>
            <a:endParaRPr b="1" i="0" sz="4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7" name="Google Shape;727;p89"/>
          <p:cNvSpPr txBox="1"/>
          <p:nvPr/>
        </p:nvSpPr>
        <p:spPr>
          <a:xfrm>
            <a:off x="855025" y="-66800"/>
            <a:ext cx="567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"/>
              <a:buChar char="▰"/>
            </a:pPr>
            <a:r>
              <a:rPr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 Light"/>
              <a:buChar char="▰"/>
            </a:pPr>
            <a:r>
              <a:rPr b="1" lang="es-ES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Otras tecnologías</a:t>
            </a:r>
            <a:endParaRPr b="1" sz="24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 Light"/>
              <a:buChar char="▰"/>
            </a:pPr>
            <a:r>
              <a:rPr b="1" lang="es-ES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LoRaWAN</a:t>
            </a:r>
            <a:endParaRPr b="1" sz="24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"/>
              <a:buChar char="▰"/>
            </a:pPr>
            <a:r>
              <a:rPr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e implementación</a:t>
            </a:r>
            <a:endParaRPr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 Light"/>
              <a:buChar char="▰"/>
            </a:pPr>
            <a:r>
              <a:rPr b="1" lang="es-ES" sz="24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Pruebas y estudio de costos</a:t>
            </a:r>
            <a:endParaRPr b="1" sz="24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"/>
              <a:buChar char="▰"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Conclusiones</a:t>
            </a:r>
            <a:endParaRPr b="1" sz="2400"/>
          </a:p>
        </p:txBody>
      </p:sp>
      <p:pic>
        <p:nvPicPr>
          <p:cNvPr id="728" name="Google Shape;72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496675"/>
            <a:ext cx="422727" cy="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/>
              <a:t>Estado del arte</a:t>
            </a:r>
            <a:endParaRPr sz="3000"/>
          </a:p>
        </p:txBody>
      </p:sp>
      <p:pic>
        <p:nvPicPr>
          <p:cNvPr id="199" name="Google Shape;1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25" y="1398825"/>
            <a:ext cx="2057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hort introduction to the LoRa Alliance and the LoRaWAN protocol" id="200" name="Google Shape;200;p18" title="LoRa Alliance - Introduc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425" y="1470725"/>
            <a:ext cx="5258400" cy="35078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s-ES" sz="3200"/>
              <a:t>C</a:t>
            </a:r>
            <a:r>
              <a:rPr b="1" i="0" lang="es-ES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</a:t>
            </a:r>
            <a:r>
              <a:rPr lang="es-ES" sz="3200"/>
              <a:t>nclusiones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4" name="Google Shape;734;p90"/>
          <p:cNvSpPr txBox="1"/>
          <p:nvPr/>
        </p:nvSpPr>
        <p:spPr>
          <a:xfrm>
            <a:off x="814275" y="1569750"/>
            <a:ext cx="6371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❖"/>
            </a:pP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ed de largo alcance y bajo consumo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0"/>
          <p:cNvSpPr txBox="1"/>
          <p:nvPr/>
        </p:nvSpPr>
        <p:spPr>
          <a:xfrm>
            <a:off x="814275" y="3793675"/>
            <a:ext cx="7889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❖"/>
            </a:pP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Proyección de escalabilidad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0"/>
          <p:cNvSpPr txBox="1"/>
          <p:nvPr/>
        </p:nvSpPr>
        <p:spPr>
          <a:xfrm>
            <a:off x="814275" y="2956025"/>
            <a:ext cx="79725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❖"/>
            </a:pP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Pruebas bajo distintas circunstancias obteniendo comportamientos esperados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90"/>
          <p:cNvSpPr txBox="1"/>
          <p:nvPr/>
        </p:nvSpPr>
        <p:spPr>
          <a:xfrm>
            <a:off x="814275" y="2169500"/>
            <a:ext cx="79725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❖"/>
            </a:pP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Diseño e </a:t>
            </a: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implementación</a:t>
            </a: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 de hardware y software propio y bajar costos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90"/>
          <p:cNvSpPr txBox="1"/>
          <p:nvPr/>
        </p:nvSpPr>
        <p:spPr>
          <a:xfrm>
            <a:off x="814275" y="4329800"/>
            <a:ext cx="6371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❖"/>
            </a:pPr>
            <a:r>
              <a:rPr lang="es-ES" sz="2400">
                <a:latin typeface="Calibri"/>
                <a:ea typeface="Calibri"/>
                <a:cs typeface="Calibri"/>
                <a:sym typeface="Calibri"/>
              </a:rPr>
              <a:t>Montar aplicaciones propias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1"/>
          <p:cNvSpPr txBox="1"/>
          <p:nvPr>
            <p:ph type="title"/>
          </p:nvPr>
        </p:nvSpPr>
        <p:spPr>
          <a:xfrm>
            <a:off x="1278700" y="1997575"/>
            <a:ext cx="6210300" cy="17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0">
                <a:solidFill>
                  <a:srgbClr val="FF9800"/>
                </a:solidFill>
              </a:rPr>
              <a:t>¡Gracias!</a:t>
            </a:r>
            <a:endParaRPr sz="13000">
              <a:solidFill>
                <a:srgbClr val="FF9800"/>
              </a:solidFill>
            </a:endParaRPr>
          </a:p>
        </p:txBody>
      </p:sp>
      <p:pic>
        <p:nvPicPr>
          <p:cNvPr descr="https://lh6.googleusercontent.com/naWiTKJI0xJOFJmQdf4zTSpAD3FyQKpB4kU7mBi_z9xSjfkXBqaa6-4bHhCxxojiwzT02lfbFD5EC0h0kWRHqqpogQiizAFIQSjcoVeb1YRKBnYmgE2WagEMa2C7-SQQRMXSz8YbQ24" id="744" name="Google Shape;74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526" y="403851"/>
            <a:ext cx="2235125" cy="7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>
            <p:ph type="ctrTitle"/>
          </p:nvPr>
        </p:nvSpPr>
        <p:spPr>
          <a:xfrm>
            <a:off x="410075" y="3539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</a:pPr>
            <a:r>
              <a:rPr lang="es-ES" sz="4800">
                <a:solidFill>
                  <a:srgbClr val="FF9900"/>
                </a:solidFill>
              </a:rPr>
              <a:t>Otras tecnologías</a:t>
            </a:r>
            <a:endParaRPr b="1" i="0" sz="4800" u="none" cap="none" strike="noStrike">
              <a:solidFill>
                <a:srgbClr val="FF99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855025" y="-66800"/>
            <a:ext cx="567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"/>
              <a:buChar char="▰"/>
            </a:pPr>
            <a:r>
              <a:rPr lang="es-ES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Introducción</a:t>
            </a:r>
            <a:endParaRPr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400"/>
              <a:buFont typeface="Roboto Condensed"/>
              <a:buChar char="▰"/>
            </a:pPr>
            <a:r>
              <a:rPr b="1" lang="es-ES" sz="24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Otras tecnologías</a:t>
            </a:r>
            <a:endParaRPr b="1" sz="24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LoRaWAN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"/>
              <a:buChar char="▰"/>
            </a:pPr>
            <a:r>
              <a:rPr lang="es-ES" sz="2000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Hardware e implementación</a:t>
            </a:r>
            <a:endParaRPr sz="2000">
              <a:solidFill>
                <a:srgbClr val="FF98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Pruebas y estudio de </a:t>
            </a: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costos</a:t>
            </a:r>
            <a:endParaRPr b="1" sz="2000">
              <a:solidFill>
                <a:srgbClr val="FF98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Font typeface="Roboto Condensed Light"/>
              <a:buChar char="▰"/>
            </a:pPr>
            <a:r>
              <a:rPr b="1" lang="es-ES" sz="2000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Conclusiones</a:t>
            </a:r>
            <a:endParaRPr sz="2000"/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496675"/>
            <a:ext cx="422727" cy="5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